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27" r:id="rId3"/>
    <p:sldId id="328" r:id="rId4"/>
    <p:sldId id="286" r:id="rId5"/>
    <p:sldId id="259" r:id="rId6"/>
    <p:sldId id="267" r:id="rId7"/>
    <p:sldId id="268" r:id="rId8"/>
    <p:sldId id="329" r:id="rId9"/>
    <p:sldId id="330" r:id="rId10"/>
    <p:sldId id="337" r:id="rId11"/>
    <p:sldId id="340" r:id="rId12"/>
    <p:sldId id="260" r:id="rId13"/>
    <p:sldId id="341" r:id="rId14"/>
    <p:sldId id="262" r:id="rId15"/>
    <p:sldId id="342" r:id="rId16"/>
    <p:sldId id="264" r:id="rId17"/>
    <p:sldId id="266" r:id="rId18"/>
    <p:sldId id="343" r:id="rId19"/>
    <p:sldId id="344" r:id="rId20"/>
    <p:sldId id="331" r:id="rId21"/>
    <p:sldId id="338" r:id="rId22"/>
    <p:sldId id="270" r:id="rId23"/>
    <p:sldId id="323" r:id="rId24"/>
    <p:sldId id="257" r:id="rId25"/>
    <p:sldId id="345" r:id="rId26"/>
    <p:sldId id="261" r:id="rId27"/>
    <p:sldId id="325" r:id="rId28"/>
    <p:sldId id="263" r:id="rId29"/>
    <p:sldId id="334" r:id="rId30"/>
    <p:sldId id="265" r:id="rId31"/>
    <p:sldId id="277" r:id="rId32"/>
    <p:sldId id="346" r:id="rId33"/>
    <p:sldId id="357" r:id="rId34"/>
    <p:sldId id="332" r:id="rId35"/>
    <p:sldId id="358" r:id="rId36"/>
    <p:sldId id="333" r:id="rId37"/>
    <p:sldId id="359" r:id="rId38"/>
    <p:sldId id="360" r:id="rId39"/>
    <p:sldId id="361" r:id="rId40"/>
    <p:sldId id="336" r:id="rId41"/>
    <p:sldId id="362" r:id="rId42"/>
    <p:sldId id="363" r:id="rId43"/>
    <p:sldId id="364" r:id="rId44"/>
    <p:sldId id="273" r:id="rId45"/>
    <p:sldId id="274" r:id="rId46"/>
    <p:sldId id="365" r:id="rId47"/>
    <p:sldId id="366" r:id="rId48"/>
    <p:sldId id="367" r:id="rId49"/>
    <p:sldId id="368" r:id="rId50"/>
    <p:sldId id="369" r:id="rId51"/>
    <p:sldId id="370" r:id="rId52"/>
    <p:sldId id="356" r:id="rId53"/>
    <p:sldId id="347" r:id="rId54"/>
    <p:sldId id="258" r:id="rId55"/>
    <p:sldId id="348" r:id="rId56"/>
    <p:sldId id="349" r:id="rId57"/>
    <p:sldId id="350" r:id="rId58"/>
    <p:sldId id="351" r:id="rId59"/>
    <p:sldId id="352" r:id="rId60"/>
    <p:sldId id="353" r:id="rId61"/>
    <p:sldId id="355" r:id="rId62"/>
    <p:sldId id="354" r:id="rId63"/>
    <p:sldId id="278"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11" autoAdjust="0"/>
    <p:restoredTop sz="95922" autoAdjust="0"/>
  </p:normalViewPr>
  <p:slideViewPr>
    <p:cSldViewPr snapToGrid="0" snapToObjects="1">
      <p:cViewPr>
        <p:scale>
          <a:sx n="231" d="100"/>
          <a:sy n="231" d="100"/>
        </p:scale>
        <p:origin x="1952" y="115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DBD65-224D-5B45-B592-7BCFE8100B1E}"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F7C64-4740-494C-8340-C841D87EF5A7}" type="slidenum">
              <a:rPr lang="en-US" smtClean="0"/>
              <a:t>‹#›</a:t>
            </a:fld>
            <a:endParaRPr lang="en-US"/>
          </a:p>
        </p:txBody>
      </p:sp>
    </p:spTree>
    <p:extLst>
      <p:ext uri="{BB962C8B-B14F-4D97-AF65-F5344CB8AC3E}">
        <p14:creationId xmlns:p14="http://schemas.microsoft.com/office/powerpoint/2010/main" val="3957562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iopscience.iop.org/article/10.3847/1538-4357/abf6c7#apjabf6c7bib130" TargetMode="External"/><Relationship Id="rId3" Type="http://schemas.openxmlformats.org/officeDocument/2006/relationships/hyperlink" Target="https://iopscience.iop.org/article/10.3847/1538-4357/abf6c7#apjabf6c7bib111" TargetMode="External"/><Relationship Id="rId7" Type="http://schemas.openxmlformats.org/officeDocument/2006/relationships/hyperlink" Target="https://iopscience.iop.org/article/10.3847/1538-4357/abf6c7#apjabf6c7bib129"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iopscience.iop.org/article/10.3847/1538-4357/abf6c7#apjabf6c7bib83" TargetMode="External"/><Relationship Id="rId5" Type="http://schemas.openxmlformats.org/officeDocument/2006/relationships/hyperlink" Target="https://iopscience.iop.org/article/10.3847/1538-4357/abf6c7#apjabf6c7bib82" TargetMode="External"/><Relationship Id="rId4" Type="http://schemas.openxmlformats.org/officeDocument/2006/relationships/hyperlink" Target="https://iopscience.iop.org/article/10.3847/1538-4357/abf6c7#apjabf6c7bib11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1</a:t>
            </a:fld>
            <a:endParaRPr lang="en-US"/>
          </a:p>
        </p:txBody>
      </p:sp>
    </p:spTree>
    <p:extLst>
      <p:ext uri="{BB962C8B-B14F-4D97-AF65-F5344CB8AC3E}">
        <p14:creationId xmlns:p14="http://schemas.microsoft.com/office/powerpoint/2010/main" val="114441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During the initial phase of the JUNO mission, the sunspot number reached its peak, indicating a period of heightened solar activity. However, by the end of the mission’s cruise phase, there was a significant decline in solar activity. This variation underscores the importance of calibrating the discontinuity properties in relation to solar activity levels to account for temporal fluctuations.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3B3B3B"/>
                </a:solidFill>
                <a:effectLst/>
                <a:latin typeface="Menlo" panose="020B0609030804020204" pitchFamily="49" charset="0"/>
              </a:rPr>
              <a:t>The change in the current density could be explained by the change in the solar wind properties with the solar cycle, as shown in </a:t>
            </a:r>
            <a:r>
              <a:rPr lang="en-US" b="0" dirty="0">
                <a:solidFill>
                  <a:srgbClr val="AF00DB"/>
                </a:solidFill>
                <a:effectLst/>
                <a:latin typeface="Menlo" panose="020B0609030804020204" pitchFamily="49" charset="0"/>
              </a:rPr>
              <a:t>@fig-</a:t>
            </a:r>
            <a:r>
              <a:rPr lang="en-US" b="0" dirty="0" err="1">
                <a:solidFill>
                  <a:srgbClr val="AF00DB"/>
                </a:solidFill>
                <a:effectLst/>
                <a:latin typeface="Menlo" panose="020B0609030804020204" pitchFamily="49" charset="0"/>
              </a:rPr>
              <a:t>swParameters</a:t>
            </a:r>
            <a:r>
              <a:rPr lang="en-US" b="0" dirty="0">
                <a:solidFill>
                  <a:srgbClr val="3B3B3B"/>
                </a:solidFill>
                <a:effectLst/>
                <a:latin typeface="Menlo" panose="020B0609030804020204" pitchFamily="49" charset="0"/>
              </a:rPr>
              <a:t>. Density and magnetic field </a:t>
            </a:r>
            <a:r>
              <a:rPr lang="en-US" b="0" dirty="0" err="1">
                <a:solidFill>
                  <a:srgbClr val="3B3B3B"/>
                </a:solidFill>
                <a:effectLst/>
                <a:latin typeface="Menlo" panose="020B0609030804020204" pitchFamily="49" charset="0"/>
              </a:rPr>
              <a:t>asscoiated</a:t>
            </a:r>
            <a:r>
              <a:rPr lang="en-US" b="0" dirty="0">
                <a:solidFill>
                  <a:srgbClr val="3B3B3B"/>
                </a:solidFill>
                <a:effectLst/>
                <a:latin typeface="Menlo" panose="020B0609030804020204" pitchFamily="49" charset="0"/>
              </a:rPr>
              <a:t> with the discontinuities increases with the solar cycle approaching the solar minimum, which could lead to the increase of the current density of the discontinuities with fixed normalized current density.</a:t>
            </a:r>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235909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33278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since Juno does not provide direct plasma measurements, we will estimate the spatial scale (thickness) of discontinuities using solar wind speed derived from solar wind propagation models. Specifically, we will employ the Two-Dimensional Outer Heliosphere Solar Wind Modeling (MSWIM2D) (Keebler et al. 2022) to determine the ion bulk velocity (v) and plasma density (n) at Juno’s location. This model, which utilizes the BATSRUS MHD solver, simulates the propagation of solar wind from 1 to 75 astronomical units (AU) in the ecliptic plane, effectively covering the region pertinent to our study. The MSWIM2D model provides output data with an hourly time resolution as shown in Figure 5. The comparison of magnetic field magnitudes from MSWIM2D with those measured by Juno, after averaging to the same time resolution, reveals a strong correlation, confirming the model’s reliability.</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346279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21</a:t>
            </a:fld>
            <a:endParaRPr lang="en-US"/>
          </a:p>
        </p:txBody>
      </p:sp>
    </p:spTree>
    <p:extLst>
      <p:ext uri="{BB962C8B-B14F-4D97-AF65-F5344CB8AC3E}">
        <p14:creationId xmlns:p14="http://schemas.microsoft.com/office/powerpoint/2010/main" val="577358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22</a:t>
            </a:fld>
            <a:endParaRPr lang="en-US"/>
          </a:p>
        </p:txBody>
      </p:sp>
    </p:spTree>
    <p:extLst>
      <p:ext uri="{BB962C8B-B14F-4D97-AF65-F5344CB8AC3E}">
        <p14:creationId xmlns:p14="http://schemas.microsoft.com/office/powerpoint/2010/main" val="4255724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23</a:t>
            </a:fld>
            <a:endParaRPr lang="en-US"/>
          </a:p>
        </p:txBody>
      </p:sp>
    </p:spTree>
    <p:extLst>
      <p:ext uri="{BB962C8B-B14F-4D97-AF65-F5344CB8AC3E}">
        <p14:creationId xmlns:p14="http://schemas.microsoft.com/office/powerpoint/2010/main" val="152875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lvl="0" indent="0">
                  <a:buNone/>
                </a:pPr>
                <a:r>
                  <a:rPr lang="en-US" dirty="0"/>
                  <a:t>From MHD theory, conservation of momentum could be reduced to the balance of pressure across the discontinuity for RDs</a:t>
                </a:r>
              </a:p>
              <a:p>
                <a:pPr marL="0" lv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𝑙</m:t>
                          </m:r>
                        </m:sub>
                      </m:sSub>
                      <m:r>
                        <a:rPr lang="ar-AE">
                          <a:latin typeface="Cambria Math" panose="02040503050406030204" pitchFamily="18" charset="0"/>
                        </a:rPr>
                        <m:t>=±</m:t>
                      </m:r>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𝐴</m:t>
                          </m:r>
                        </m:sub>
                      </m:sSub>
                    </m:oMath>
                  </m:oMathPara>
                </a14:m>
                <a:endParaRPr lang="ar-AE" dirty="0"/>
              </a:p>
              <a:p>
                <a:endParaRPr lang="en-US" dirty="0"/>
              </a:p>
            </p:txBody>
          </p:sp>
        </mc:Choice>
        <mc:Fallback xmlns="">
          <p:sp>
            <p:nvSpPr>
              <p:cNvPr id="3" name="Notes Placeholder 2"/>
              <p:cNvSpPr>
                <a:spLocks noGrp="1"/>
              </p:cNvSpPr>
              <p:nvPr>
                <p:ph type="body" idx="1"/>
              </p:nvPr>
            </p:nvSpPr>
            <p:spPr/>
            <p:txBody>
              <a:bodyPr/>
              <a:lstStyle/>
              <a:p>
                <a:pPr marL="0" lvl="0" indent="0">
                  <a:buNone/>
                </a:pPr>
                <a:r>
                  <a:rPr lang="en-US" dirty="0"/>
                  <a:t>From MHD theory, conservation of momentum could be reduced to the balance of pressure across the discontinuity for RDs</a:t>
                </a:r>
              </a:p>
              <a:p>
                <a:pPr marL="0" lvl="0" indent="0">
                  <a:buNone/>
                </a:pPr>
                <a:r>
                  <a:rPr lang="en-US" i="0">
                    <a:latin typeface="Cambria Math" panose="02040503050406030204" pitchFamily="18" charset="0"/>
                  </a:rPr>
                  <a:t>𝛥</a:t>
                </a:r>
                <a:r>
                  <a:rPr lang="ar-AE" i="0">
                    <a:latin typeface="Cambria Math" panose="02040503050406030204" pitchFamily="18" charset="0"/>
                  </a:rPr>
                  <a:t>𝑣_𝑙=±𝛥𝑣_𝐴</a:t>
                </a:r>
                <a:endParaRPr lang="ar-AE" dirty="0"/>
              </a:p>
              <a:p>
                <a:endParaRPr lang="en-US" dirty="0"/>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26</a:t>
            </a:fld>
            <a:endParaRPr lang="en-US"/>
          </a:p>
        </p:txBody>
      </p:sp>
    </p:spTree>
    <p:extLst>
      <p:ext uri="{BB962C8B-B14F-4D97-AF65-F5344CB8AC3E}">
        <p14:creationId xmlns:p14="http://schemas.microsoft.com/office/powerpoint/2010/main" val="1510382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27</a:t>
            </a:fld>
            <a:endParaRPr lang="en-US"/>
          </a:p>
        </p:txBody>
      </p:sp>
    </p:spTree>
    <p:extLst>
      <p:ext uri="{BB962C8B-B14F-4D97-AF65-F5344CB8AC3E}">
        <p14:creationId xmlns:p14="http://schemas.microsoft.com/office/powerpoint/2010/main" val="166727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29</a:t>
            </a:fld>
            <a:endParaRPr lang="en-US"/>
          </a:p>
        </p:txBody>
      </p:sp>
    </p:spTree>
    <p:extLst>
      <p:ext uri="{BB962C8B-B14F-4D97-AF65-F5344CB8AC3E}">
        <p14:creationId xmlns:p14="http://schemas.microsoft.com/office/powerpoint/2010/main" val="55386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Magnetohydrodynamics theory: classified as rotational discontinuities (RD), tangential discontinuities (TD), and shock waves</a:t>
            </a:r>
            <a:endParaRPr lang="en-US" altLang="zh-CN" dirty="0"/>
          </a:p>
          <a:p>
            <a:endParaRPr lang="en-US" altLang="zh-CN" dirty="0"/>
          </a:p>
          <a:p>
            <a:endParaRPr lang="en-US" altLang="zh-CN" dirty="0"/>
          </a:p>
          <a:p>
            <a:r>
              <a:rPr lang="en-US" altLang="zh-CN" dirty="0"/>
              <a:t>We</a:t>
            </a:r>
            <a:r>
              <a:rPr lang="zh-CN" altLang="en-US" dirty="0"/>
              <a:t> </a:t>
            </a:r>
            <a:r>
              <a:rPr lang="en-US" altLang="zh-CN" dirty="0"/>
              <a:t>are</a:t>
            </a:r>
            <a:r>
              <a:rPr lang="zh-CN" altLang="en-US" dirty="0"/>
              <a:t> </a:t>
            </a:r>
            <a:r>
              <a:rPr lang="en-US" altLang="zh-CN" dirty="0"/>
              <a:t>interested</a:t>
            </a:r>
            <a:r>
              <a:rPr lang="zh-CN" altLang="en-US" dirty="0"/>
              <a:t> </a:t>
            </a:r>
            <a:r>
              <a:rPr lang="en-US" altLang="zh-CN" dirty="0"/>
              <a:t>in</a:t>
            </a:r>
            <a:r>
              <a:rPr lang="zh-CN" altLang="en-US" dirty="0"/>
              <a:t> </a:t>
            </a:r>
            <a:r>
              <a:rPr lang="en-US" altLang="zh-CN" dirty="0"/>
              <a:t>solar</a:t>
            </a:r>
            <a:r>
              <a:rPr lang="zh-CN" altLang="en-US" dirty="0"/>
              <a:t> </a:t>
            </a:r>
            <a:r>
              <a:rPr lang="en-US" altLang="zh-CN" dirty="0"/>
              <a:t>wind</a:t>
            </a:r>
            <a:r>
              <a:rPr lang="zh-CN" altLang="en-US" dirty="0"/>
              <a:t> </a:t>
            </a:r>
            <a:r>
              <a:rPr lang="en-US" altLang="zh-CN" dirty="0"/>
              <a:t>discontinuities</a:t>
            </a:r>
            <a:r>
              <a:rPr lang="zh-CN" altLang="en-US" dirty="0"/>
              <a:t> </a:t>
            </a:r>
            <a:r>
              <a:rPr lang="en-US" altLang="zh-CN" dirty="0"/>
              <a:t>because</a:t>
            </a:r>
            <a:r>
              <a:rPr lang="zh-CN" altLang="en-US" dirty="0"/>
              <a:t> </a:t>
            </a:r>
            <a:r>
              <a:rPr lang="en-US" altLang="zh-CN" dirty="0"/>
              <a:t>they</a:t>
            </a:r>
            <a:r>
              <a:rPr lang="zh-CN" altLang="en-US" dirty="0"/>
              <a:t> </a:t>
            </a:r>
            <a:r>
              <a:rPr lang="en-US" altLang="zh-CN" dirty="0"/>
              <a:t>are</a:t>
            </a:r>
            <a:r>
              <a:rPr lang="zh-CN" altLang="en-US" dirty="0"/>
              <a:t> </a:t>
            </a:r>
            <a:r>
              <a:rPr lang="en-US" altLang="zh-CN" dirty="0"/>
              <a:t>an</a:t>
            </a:r>
            <a:r>
              <a:rPr lang="zh-CN" altLang="en-US" dirty="0"/>
              <a:t> </a:t>
            </a:r>
            <a:r>
              <a:rPr lang="en-US" altLang="zh-CN" dirty="0"/>
              <a:t>import</a:t>
            </a:r>
            <a:r>
              <a:rPr lang="zh-CN" altLang="en-US" dirty="0"/>
              <a:t> </a:t>
            </a:r>
            <a:r>
              <a:rPr lang="en-US" altLang="zh-CN" dirty="0"/>
              <a:t>element</a:t>
            </a:r>
            <a:r>
              <a:rPr lang="zh-CN" altLang="en-US" dirty="0"/>
              <a:t> </a:t>
            </a:r>
            <a:r>
              <a:rPr lang="en-US" altLang="zh-CN" dirty="0"/>
              <a:t>of</a:t>
            </a:r>
            <a:r>
              <a:rPr lang="zh-CN" altLang="en-US" dirty="0"/>
              <a:t> </a:t>
            </a:r>
            <a:r>
              <a:rPr lang="en-US" altLang="zh-CN" dirty="0"/>
              <a:t>solar</a:t>
            </a:r>
            <a:r>
              <a:rPr lang="zh-CN" altLang="en-US" dirty="0"/>
              <a:t> </a:t>
            </a:r>
            <a:r>
              <a:rPr lang="en-US" altLang="zh-CN" dirty="0"/>
              <a:t>wind</a:t>
            </a:r>
            <a:r>
              <a:rPr lang="zh-CN" altLang="en-US" dirty="0"/>
              <a:t> </a:t>
            </a:r>
            <a:r>
              <a:rPr lang="en-US" altLang="zh-CN" dirty="0"/>
              <a:t>turbulences….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There</a:t>
            </a:r>
            <a:r>
              <a:rPr lang="zh-CN" altLang="en-US" dirty="0"/>
              <a:t> </a:t>
            </a:r>
            <a:r>
              <a:rPr lang="en-US" altLang="zh-CN" dirty="0"/>
              <a:t>is</a:t>
            </a:r>
            <a:r>
              <a:rPr lang="zh-CN" altLang="en-US" dirty="0"/>
              <a:t> </a:t>
            </a:r>
            <a:r>
              <a:rPr lang="en-US" altLang="zh-CN" dirty="0"/>
              <a:t>one</a:t>
            </a:r>
            <a:r>
              <a:rPr lang="zh-CN" altLang="en-US" dirty="0"/>
              <a:t> </a:t>
            </a:r>
            <a:r>
              <a:rPr lang="en-US" altLang="zh-CN" dirty="0"/>
              <a:t>result</a:t>
            </a:r>
            <a:r>
              <a:rPr lang="zh-CN" altLang="en-US" dirty="0"/>
              <a:t> </a:t>
            </a:r>
            <a:r>
              <a:rPr lang="en-US" altLang="zh-CN" dirty="0"/>
              <a:t>from</a:t>
            </a:r>
            <a:r>
              <a:rPr lang="zh-CN" altLang="en-US" dirty="0"/>
              <a:t> </a:t>
            </a:r>
            <a:r>
              <a:rPr lang="en-US" altLang="zh-CN" dirty="0" err="1"/>
              <a:t>Borovsky</a:t>
            </a:r>
            <a:r>
              <a:rPr lang="zh-CN" altLang="en-US" dirty="0"/>
              <a:t> </a:t>
            </a:r>
            <a:r>
              <a:rPr lang="en-US" altLang="zh-CN" dirty="0"/>
              <a:t>paper</a:t>
            </a:r>
            <a:r>
              <a:rPr lang="zh-CN" altLang="en-US" dirty="0"/>
              <a:t> </a:t>
            </a:r>
            <a:endParaRPr lang="en-US" altLang="zh-CN" dirty="0"/>
          </a:p>
          <a:p>
            <a:pPr marL="628650" lvl="1" indent="-171450">
              <a:buFont typeface="Arial" panose="020B0604020202020204" pitchFamily="34" charset="0"/>
              <a:buChar char="•"/>
            </a:pPr>
            <a:r>
              <a:rPr lang="en-US" b="0" i="0" dirty="0">
                <a:solidFill>
                  <a:srgbClr val="222222"/>
                </a:solidFill>
                <a:effectLst/>
                <a:latin typeface="Helvetica Neue" panose="02000503000000020004" pitchFamily="2" charset="0"/>
              </a:rPr>
              <a:t>The strong discontinuities produce a power-law spectrum in the “inertial subrange” with a spectral index near the Kolmogorov </a:t>
            </a:r>
            <a:r>
              <a:rPr lang="en-US" b="0" i="0" dirty="0">
                <a:solidFill>
                  <a:srgbClr val="222222"/>
                </a:solidFill>
                <a:effectLst/>
                <a:latin typeface="MJXc-TeX-main-R"/>
              </a:rPr>
              <a:t>−5/3</a:t>
            </a:r>
            <a:r>
              <a:rPr lang="en-US" b="0" i="0" dirty="0">
                <a:solidFill>
                  <a:srgbClr val="222222"/>
                </a:solidFill>
                <a:effectLst/>
                <a:latin typeface="Helvetica Neue" panose="02000503000000020004" pitchFamily="2" charset="0"/>
              </a:rPr>
              <a:t> index. The discontinuity spectrum contains about half of the power of the full solar-wind magnetic field over this “inertial subrange.”</a:t>
            </a:r>
            <a:endParaRPr lang="en-US" altLang="zh-CN" dirty="0"/>
          </a:p>
          <a:p>
            <a:endParaRPr lang="en-US" altLang="zh-CN" dirty="0"/>
          </a:p>
          <a:p>
            <a:r>
              <a:rPr lang="en-US" altLang="zh-CN" dirty="0"/>
              <a:t>From</a:t>
            </a:r>
            <a:r>
              <a:rPr lang="zh-CN" altLang="en-US" dirty="0"/>
              <a:t> </a:t>
            </a:r>
            <a:r>
              <a:rPr lang="en-US" altLang="zh-CN" dirty="0"/>
              <a:t>another</a:t>
            </a:r>
            <a:r>
              <a:rPr lang="zh-CN" altLang="en-US" dirty="0"/>
              <a:t> </a:t>
            </a:r>
            <a:r>
              <a:rPr lang="en-US" altLang="zh-CN" dirty="0"/>
              <a:t>point</a:t>
            </a:r>
            <a:r>
              <a:rPr lang="zh-CN" altLang="en-US" dirty="0"/>
              <a:t> </a:t>
            </a:r>
            <a:r>
              <a:rPr lang="en-US" altLang="zh-CN" dirty="0"/>
              <a:t>of</a:t>
            </a:r>
            <a:r>
              <a:rPr lang="zh-CN" altLang="en-US" dirty="0"/>
              <a:t> </a:t>
            </a:r>
            <a:r>
              <a:rPr lang="en-US" altLang="zh-CN" dirty="0"/>
              <a:t>view,</a:t>
            </a:r>
            <a:r>
              <a:rPr lang="zh-CN" altLang="en-US" dirty="0"/>
              <a:t> </a:t>
            </a:r>
            <a:r>
              <a:rPr lang="en-US" altLang="zh-CN" dirty="0"/>
              <a:t>SWD</a:t>
            </a:r>
            <a:r>
              <a:rPr lang="zh-CN" altLang="en-US" dirty="0"/>
              <a:t> </a:t>
            </a:r>
            <a:r>
              <a:rPr lang="en-US" altLang="zh-CN" dirty="0"/>
              <a:t>are</a:t>
            </a:r>
            <a:r>
              <a:rPr lang="zh-CN" altLang="en-US" dirty="0"/>
              <a:t> </a:t>
            </a:r>
            <a:r>
              <a:rPr lang="en-US" altLang="zh-CN" dirty="0"/>
              <a:t>a</a:t>
            </a:r>
            <a:r>
              <a:rPr lang="zh-CN" altLang="en-US" dirty="0"/>
              <a:t> </a:t>
            </a:r>
            <a:r>
              <a:rPr lang="en-US" altLang="zh-CN" dirty="0"/>
              <a:t>type</a:t>
            </a:r>
            <a:r>
              <a:rPr lang="zh-CN" altLang="en-US" dirty="0"/>
              <a:t> </a:t>
            </a:r>
            <a:r>
              <a:rPr lang="en-US" altLang="zh-CN" dirty="0"/>
              <a:t>of</a:t>
            </a:r>
            <a:r>
              <a:rPr lang="zh-CN" altLang="en-US" dirty="0"/>
              <a:t> </a:t>
            </a:r>
            <a:r>
              <a:rPr lang="en-US" altLang="zh-CN" dirty="0"/>
              <a:t>very</a:t>
            </a:r>
            <a:r>
              <a:rPr lang="zh-CN" altLang="en-US" dirty="0"/>
              <a:t> </a:t>
            </a:r>
            <a:r>
              <a:rPr lang="en-US" altLang="zh-CN" dirty="0"/>
              <a:t>kinetic</a:t>
            </a:r>
            <a:r>
              <a:rPr lang="zh-CN" altLang="en-US" dirty="0"/>
              <a:t> </a:t>
            </a:r>
            <a:r>
              <a:rPr lang="en-US" altLang="zh-CN" dirty="0"/>
              <a:t>structure.</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they</a:t>
            </a:r>
            <a:r>
              <a:rPr lang="zh-CN" altLang="en-US" dirty="0"/>
              <a:t> </a:t>
            </a:r>
            <a:r>
              <a:rPr lang="en-US" altLang="zh-CN" dirty="0"/>
              <a:t>can</a:t>
            </a:r>
            <a:r>
              <a:rPr lang="zh-CN" altLang="en-US" dirty="0"/>
              <a:t> </a:t>
            </a:r>
            <a:r>
              <a:rPr lang="en-US" altLang="zh-CN" dirty="0"/>
              <a:t>interact</a:t>
            </a:r>
            <a:r>
              <a:rPr lang="zh-CN" altLang="en-US" dirty="0"/>
              <a:t> </a:t>
            </a:r>
            <a:r>
              <a:rPr lang="en-US" altLang="zh-CN" dirty="0"/>
              <a:t>with</a:t>
            </a:r>
            <a:r>
              <a:rPr lang="zh-CN" altLang="en-US" dirty="0"/>
              <a:t> </a:t>
            </a:r>
            <a:r>
              <a:rPr lang="en-US" altLang="zh-CN" dirty="0"/>
              <a:t>the</a:t>
            </a:r>
            <a:r>
              <a:rPr lang="zh-CN" altLang="en-US" dirty="0"/>
              <a:t> </a:t>
            </a:r>
            <a:r>
              <a:rPr lang="en-US" altLang="zh-CN" dirty="0"/>
              <a:t>energetic</a:t>
            </a:r>
            <a:r>
              <a:rPr lang="zh-CN" altLang="en-US" dirty="0"/>
              <a:t> </a:t>
            </a:r>
            <a:r>
              <a:rPr lang="en-US" altLang="zh-CN"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solar</a:t>
            </a:r>
            <a:r>
              <a:rPr lang="zh-CN" altLang="en-US" dirty="0"/>
              <a:t> </a:t>
            </a:r>
            <a:r>
              <a:rPr lang="en-US" altLang="zh-CN" dirty="0"/>
              <a:t>wind</a:t>
            </a:r>
            <a:r>
              <a:rPr lang="zh-CN" altLang="en-US" dirty="0"/>
              <a:t> </a:t>
            </a:r>
            <a:r>
              <a:rPr lang="en-US" altLang="zh-CN" dirty="0"/>
              <a:t>ions.</a:t>
            </a:r>
          </a:p>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2</a:t>
            </a:fld>
            <a:endParaRPr lang="en-US"/>
          </a:p>
        </p:txBody>
      </p:sp>
    </p:spTree>
    <p:extLst>
      <p:ext uri="{BB962C8B-B14F-4D97-AF65-F5344CB8AC3E}">
        <p14:creationId xmlns:p14="http://schemas.microsoft.com/office/powerpoint/2010/main" val="2984488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Theory-predicted and directly measured anisotropies diverge for small-scale discontinuities that occur on the timescales of a few to tens of seconds. This likely can be explained by the lack of high-resolution ion anisotropy measurements. Such an inconsistency also suggests that small, kinetic-scale electron and ion characteristics must be investigated to fully understand the nature and origin of solar wind discontinuities.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30</a:t>
            </a:fld>
            <a:endParaRPr lang="en-US"/>
          </a:p>
        </p:txBody>
      </p:sp>
    </p:spTree>
    <p:extLst>
      <p:ext uri="{BB962C8B-B14F-4D97-AF65-F5344CB8AC3E}">
        <p14:creationId xmlns:p14="http://schemas.microsoft.com/office/powerpoint/2010/main" val="139545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As has been shown before, the 1D VM equilibrium equations are equivalent to the motion of a pseudoparticle in a conservative pseudopotential, with the pseudopotential being proportional to one of the diagonal components of the plasma pressure tensor.</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magnetic field depends only on a single Cartesian coordinate, </a:t>
                </a:r>
                <a14:m>
                  <m:oMath xmlns:m="http://schemas.openxmlformats.org/officeDocument/2006/math">
                    <m:r>
                      <a:rPr lang="en-US">
                        <a:latin typeface="Cambria Math" panose="02040503050406030204" pitchFamily="18" charset="0"/>
                      </a:rPr>
                      <m:t>𝑧</m:t>
                    </m:r>
                  </m:oMath>
                </a14:m>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magnetic field depends only on a single Cartesian coordinate, </a:t>
                </a:r>
                <a:r>
                  <a:rPr lang="en-US" i="0">
                    <a:latin typeface="Cambria Math" panose="02040503050406030204" pitchFamily="18" charset="0"/>
                  </a:rPr>
                  <a:t>𝑧</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20958ED-A78C-4B45-B650-2B7A73C0614D}" type="slidenum">
              <a:rPr lang="en-US" smtClean="0"/>
              <a:t>39</a:t>
            </a:fld>
            <a:endParaRPr lang="en-US"/>
          </a:p>
        </p:txBody>
      </p:sp>
    </p:spTree>
    <p:extLst>
      <p:ext uri="{BB962C8B-B14F-4D97-AF65-F5344CB8AC3E}">
        <p14:creationId xmlns:p14="http://schemas.microsoft.com/office/powerpoint/2010/main" val="333636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above equation relates the rotation angle </a:t>
                </a:r>
                <a14:m>
                  <m:oMath xmlns:m="http://schemas.openxmlformats.org/officeDocument/2006/math">
                    <m:r>
                      <a:rPr lang="en-US">
                        <a:latin typeface="Cambria Math" panose="02040503050406030204" pitchFamily="18" charset="0"/>
                      </a:rPr>
                      <m:t>𝜃</m:t>
                    </m:r>
                  </m:oMath>
                </a14:m>
                <a:r>
                  <a:rPr lang="en-US" dirty="0"/>
                  <a:t> to the plasma bulk velocity </a:t>
                </a:r>
                <a14:m>
                  <m:oMath xmlns:m="http://schemas.openxmlformats.org/officeDocument/2006/math">
                    <m:r>
                      <a:rPr lang="en-US">
                        <a:latin typeface="Cambria Math" panose="02040503050406030204" pitchFamily="18" charset="0"/>
                      </a:rPr>
                      <m:t>𝑛𝑢</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𝛼</m:t>
                        </m:r>
                      </m:sub>
                    </m:sSub>
                  </m:oMath>
                </a14:m>
                <a:r>
                  <a:rPr lang="ar-AE" dirty="0"/>
                  <a:t>. </a:t>
                </a:r>
                <a:r>
                  <a:rPr lang="en-US" dirty="0"/>
                  <a:t>By equating the above two equations of </a:t>
                </a:r>
                <a14:m>
                  <m:oMath xmlns:m="http://schemas.openxmlformats.org/officeDocument/2006/math">
                    <m:r>
                      <a:rPr lang="en-US">
                        <a:latin typeface="Cambria Math" panose="02040503050406030204" pitchFamily="18" charset="0"/>
                      </a:rPr>
                      <m:t>𝜃</m:t>
                    </m:r>
                    <m:r>
                      <a:rPr lang="en-US">
                        <a:latin typeface="Cambria Math" panose="02040503050406030204" pitchFamily="18" charset="0"/>
                      </a:rPr>
                      <m:t>′</m:t>
                    </m:r>
                  </m:oMath>
                </a14:m>
                <a:r>
                  <a:rPr lang="en-US" dirty="0"/>
                  <a:t>, we could get a equation relating the plasma bulk velocity to one specific species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above equation relates the rotation angle </a:t>
                </a:r>
                <a:r>
                  <a:rPr lang="en-US" i="0">
                    <a:latin typeface="Cambria Math" panose="02040503050406030204" pitchFamily="18" charset="0"/>
                  </a:rPr>
                  <a:t>𝜃</a:t>
                </a:r>
                <a:r>
                  <a:rPr lang="en-US" dirty="0"/>
                  <a:t> to the plasma bulk velocity </a:t>
                </a:r>
                <a:r>
                  <a:rPr lang="en-US" i="0">
                    <a:latin typeface="Cambria Math" panose="02040503050406030204" pitchFamily="18" charset="0"/>
                  </a:rPr>
                  <a:t>𝑛𝑢≡∑</a:t>
                </a:r>
                <a:r>
                  <a:rPr lang="ar-AE" i="0">
                    <a:latin typeface="Cambria Math" panose="02040503050406030204" pitchFamily="18" charset="0"/>
                  </a:rPr>
                  <a:t>𝑛_𝛼 𝑢_𝛼</a:t>
                </a:r>
                <a:r>
                  <a:rPr lang="ar-AE" dirty="0"/>
                  <a:t>. </a:t>
                </a:r>
                <a:r>
                  <a:rPr lang="en-US" dirty="0"/>
                  <a:t>By equating the above two equations of </a:t>
                </a:r>
                <a:r>
                  <a:rPr lang="en-US" i="0">
                    <a:latin typeface="Cambria Math" panose="02040503050406030204" pitchFamily="18" charset="0"/>
                  </a:rPr>
                  <a:t>𝜃′</a:t>
                </a:r>
                <a:r>
                  <a:rPr lang="en-US" dirty="0"/>
                  <a:t>, we could get a equation relating the plasma bulk velocity to one specific species</a:t>
                </a:r>
              </a:p>
            </p:txBody>
          </p:sp>
        </mc:Fallback>
      </mc:AlternateContent>
      <p:sp>
        <p:nvSpPr>
          <p:cNvPr id="4" name="Slide Number Placeholder 3"/>
          <p:cNvSpPr>
            <a:spLocks noGrp="1"/>
          </p:cNvSpPr>
          <p:nvPr>
            <p:ph type="sldNum" sz="quarter" idx="5"/>
          </p:nvPr>
        </p:nvSpPr>
        <p:spPr/>
        <p:txBody>
          <a:bodyPr/>
          <a:lstStyle/>
          <a:p>
            <a:fld id="{420958ED-A78C-4B45-B650-2B7A73C0614D}" type="slidenum">
              <a:rPr lang="en-US" smtClean="0"/>
              <a:t>43</a:t>
            </a:fld>
            <a:endParaRPr lang="en-US"/>
          </a:p>
        </p:txBody>
      </p:sp>
    </p:spTree>
    <p:extLst>
      <p:ext uri="{BB962C8B-B14F-4D97-AF65-F5344CB8AC3E}">
        <p14:creationId xmlns:p14="http://schemas.microsoft.com/office/powerpoint/2010/main" val="386353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3</a:t>
            </a:fld>
            <a:endParaRPr lang="en-US"/>
          </a:p>
        </p:txBody>
      </p:sp>
    </p:spTree>
    <p:extLst>
      <p:ext uri="{BB962C8B-B14F-4D97-AF65-F5344CB8AC3E}">
        <p14:creationId xmlns:p14="http://schemas.microsoft.com/office/powerpoint/2010/main" val="3614997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Solar wind discontinuities are generated as boundaries of plasma flows with different properties (</a:t>
            </a:r>
            <a:r>
              <a:rPr lang="en-US" b="0" i="0" dirty="0" err="1">
                <a:solidFill>
                  <a:srgbClr val="333333"/>
                </a:solidFill>
                <a:effectLst/>
                <a:latin typeface="-apple-system"/>
              </a:rPr>
              <a:t>Servidio</a:t>
            </a:r>
            <a:r>
              <a:rPr lang="en-US" b="0" i="0" dirty="0">
                <a:solidFill>
                  <a:srgbClr val="333333"/>
                </a:solidFill>
                <a:effectLst/>
                <a:latin typeface="-apple-system"/>
              </a:rPr>
              <a:t> et al. </a:t>
            </a:r>
            <a:r>
              <a:rPr lang="en-US" b="0" i="0" u="sng" dirty="0">
                <a:solidFill>
                  <a:srgbClr val="006EB2"/>
                </a:solidFill>
                <a:effectLst/>
                <a:latin typeface="-apple-system"/>
                <a:hlinkClick r:id="rId3"/>
              </a:rPr>
              <a:t>2011a</a:t>
            </a:r>
            <a:r>
              <a:rPr lang="en-US" b="0" i="0" dirty="0">
                <a:solidFill>
                  <a:srgbClr val="333333"/>
                </a:solidFill>
                <a:effectLst/>
                <a:latin typeface="-apple-system"/>
              </a:rPr>
              <a:t>, </a:t>
            </a:r>
            <a:r>
              <a:rPr lang="en-US" b="0" i="0" u="sng" dirty="0">
                <a:solidFill>
                  <a:srgbClr val="006EB2"/>
                </a:solidFill>
                <a:effectLst/>
                <a:latin typeface="-apple-system"/>
                <a:hlinkClick r:id="rId4"/>
              </a:rPr>
              <a:t>2011b</a:t>
            </a:r>
            <a:r>
              <a:rPr lang="en-US" b="0" i="0" dirty="0">
                <a:solidFill>
                  <a:srgbClr val="333333"/>
                </a:solidFill>
                <a:effectLst/>
                <a:latin typeface="-apple-system"/>
              </a:rPr>
              <a:t>) or result from the nonlinear evolution of Alfvén waves (Medvedev et al. </a:t>
            </a:r>
            <a:r>
              <a:rPr lang="en-US" b="0" i="0" u="sng" dirty="0">
                <a:solidFill>
                  <a:srgbClr val="006EB2"/>
                </a:solidFill>
                <a:effectLst/>
                <a:latin typeface="-apple-system"/>
                <a:hlinkClick r:id="rId5"/>
              </a:rPr>
              <a:t>1997a</a:t>
            </a:r>
            <a:r>
              <a:rPr lang="en-US" b="0" i="0" dirty="0">
                <a:solidFill>
                  <a:srgbClr val="333333"/>
                </a:solidFill>
                <a:effectLst/>
                <a:latin typeface="-apple-system"/>
              </a:rPr>
              <a:t>, </a:t>
            </a:r>
            <a:r>
              <a:rPr lang="en-US" b="0" i="0" u="sng" dirty="0">
                <a:solidFill>
                  <a:srgbClr val="006EB2"/>
                </a:solidFill>
                <a:effectLst/>
                <a:latin typeface="-apple-system"/>
                <a:hlinkClick r:id="rId6"/>
              </a:rPr>
              <a:t>1997b</a:t>
            </a:r>
            <a:r>
              <a:rPr lang="en-US" b="0" i="0" dirty="0">
                <a:solidFill>
                  <a:srgbClr val="333333"/>
                </a:solidFill>
                <a:effectLst/>
                <a:latin typeface="-apple-system"/>
              </a:rPr>
              <a:t>; Vasquez &amp; Hollweg </a:t>
            </a:r>
            <a:r>
              <a:rPr lang="en-US" b="0" i="0" u="sng" dirty="0">
                <a:solidFill>
                  <a:srgbClr val="006EB2"/>
                </a:solidFill>
                <a:effectLst/>
                <a:latin typeface="-apple-system"/>
                <a:hlinkClick r:id="rId7"/>
              </a:rPr>
              <a:t>1999</a:t>
            </a:r>
            <a:r>
              <a:rPr lang="en-US" b="0" i="0" dirty="0">
                <a:solidFill>
                  <a:srgbClr val="333333"/>
                </a:solidFill>
                <a:effectLst/>
                <a:latin typeface="-apple-system"/>
              </a:rPr>
              <a:t>, </a:t>
            </a:r>
            <a:r>
              <a:rPr lang="en-US" b="0" i="0" u="sng" dirty="0">
                <a:solidFill>
                  <a:srgbClr val="006EB2"/>
                </a:solidFill>
                <a:effectLst/>
                <a:latin typeface="-apple-system"/>
                <a:hlinkClick r:id="rId8"/>
              </a:rPr>
              <a:t>2001</a:t>
            </a:r>
            <a:r>
              <a:rPr lang="en-US" b="0" i="0" dirty="0">
                <a:solidFill>
                  <a:srgbClr val="333333"/>
                </a:solidFill>
                <a:effectLst/>
                <a:latin typeface="-apple-system"/>
              </a:rPr>
              <a:t>).</a:t>
            </a:r>
            <a:endParaRPr lang="en-US" dirty="0"/>
          </a:p>
          <a:p>
            <a:endParaRPr lang="en-US" dirty="0"/>
          </a:p>
          <a:p>
            <a:r>
              <a:rPr lang="en-US" dirty="0"/>
              <a:t>The initial condition consists of a Maxwellian plasma perturbed by a 2D spectrum of Fourier modes, imposed for both the velocity and the magnetic field.</a:t>
            </a:r>
          </a:p>
          <a:p>
            <a:r>
              <a:rPr lang="en-US" dirty="0"/>
              <a:t>As represented in Fig. 1(a), turbulence manifests through the appearance of coherent structures, exhibiting a sea of vortices (islands) and current sheets….</a:t>
            </a:r>
          </a:p>
          <a:p>
            <a:r>
              <a:rPr lang="en-US" dirty="0"/>
              <a:t>	 These patterns of non-Maxwellian features are concentrated in space nearby regions of strong magnetic activity: the distribution function is modulated by the magnetic topology, and can elongate along or across the local magnetic field.</a:t>
            </a:r>
          </a:p>
          <a:p>
            <a:endParaRPr lang="en-US" dirty="0"/>
          </a:p>
          <a:p>
            <a:endParaRPr lang="en-US" dirty="0"/>
          </a:p>
          <a:p>
            <a:r>
              <a:rPr lang="en-US" dirty="0"/>
              <a:t>Using direct numerical simulations of a hybrid </a:t>
            </a:r>
            <a:r>
              <a:rPr lang="en-US" dirty="0" err="1"/>
              <a:t>Vlasov</a:t>
            </a:r>
            <a:r>
              <a:rPr lang="en-US" dirty="0"/>
              <a:t>-Maxwell model, kinetic processes are investigated in a two-dimensional turbulent plasma. In the turbulent regime, kinetic effects manifest through a deformation of the ion distribution function. These patterns of non-Maxwellian features are concentrated in space nearby regions of strong magnetic activity: the distribution function is modulated by the magnetic topology, and can elongate along or across the local magnetic field. These results open a new path on the study of kinetic processes such as heating, particle acceleration, and temperature anisotropy, commonly observed in astrophysical and laboratory plasma</a:t>
            </a:r>
          </a:p>
        </p:txBody>
      </p:sp>
      <p:sp>
        <p:nvSpPr>
          <p:cNvPr id="4" name="Slide Number Placeholder 3"/>
          <p:cNvSpPr>
            <a:spLocks noGrp="1"/>
          </p:cNvSpPr>
          <p:nvPr>
            <p:ph type="sldNum" sz="quarter" idx="5"/>
          </p:nvPr>
        </p:nvSpPr>
        <p:spPr/>
        <p:txBody>
          <a:bodyPr/>
          <a:lstStyle/>
          <a:p>
            <a:fld id="{DD3447BD-A4D2-DF43-BC31-62F3F830BEE1}" type="slidenum">
              <a:rPr kumimoji="1" lang="zh-CN" altLang="en-US" smtClean="0"/>
              <a:t>4</a:t>
            </a:fld>
            <a:endParaRPr kumimoji="1" lang="zh-CN" altLang="en-US"/>
          </a:p>
        </p:txBody>
      </p:sp>
    </p:spTree>
    <p:extLst>
      <p:ext uri="{BB962C8B-B14F-4D97-AF65-F5344CB8AC3E}">
        <p14:creationId xmlns:p14="http://schemas.microsoft.com/office/powerpoint/2010/main" val="140452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5</a:t>
            </a:fld>
            <a:endParaRPr lang="en-US"/>
          </a:p>
        </p:txBody>
      </p:sp>
    </p:spTree>
    <p:extLst>
      <p:ext uri="{BB962C8B-B14F-4D97-AF65-F5344CB8AC3E}">
        <p14:creationId xmlns:p14="http://schemas.microsoft.com/office/powerpoint/2010/main" val="224080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6</a:t>
            </a:fld>
            <a:endParaRPr lang="en-US"/>
          </a:p>
        </p:txBody>
      </p:sp>
    </p:spTree>
    <p:extLst>
      <p:ext uri="{BB962C8B-B14F-4D97-AF65-F5344CB8AC3E}">
        <p14:creationId xmlns:p14="http://schemas.microsoft.com/office/powerpoint/2010/main" val="424044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7</a:t>
            </a:fld>
            <a:endParaRPr lang="en-US"/>
          </a:p>
        </p:txBody>
      </p:sp>
    </p:spTree>
    <p:extLst>
      <p:ext uri="{BB962C8B-B14F-4D97-AF65-F5344CB8AC3E}">
        <p14:creationId xmlns:p14="http://schemas.microsoft.com/office/powerpoint/2010/main" val="2063440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F7C64-4740-494C-8340-C841D87EF5A7}" type="slidenum">
              <a:rPr lang="en-US" smtClean="0"/>
              <a:t>8</a:t>
            </a:fld>
            <a:endParaRPr lang="en-US"/>
          </a:p>
        </p:txBody>
      </p:sp>
    </p:spTree>
    <p:extLst>
      <p:ext uri="{BB962C8B-B14F-4D97-AF65-F5344CB8AC3E}">
        <p14:creationId xmlns:p14="http://schemas.microsoft.com/office/powerpoint/2010/main" val="251757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FA623-EEE5-0648-988D-08562A9CAFAB}" type="slidenum">
              <a:rPr lang="en-US" smtClean="0"/>
              <a:t>10</a:t>
            </a:fld>
            <a:endParaRPr lang="en-US"/>
          </a:p>
        </p:txBody>
      </p:sp>
    </p:spTree>
    <p:extLst>
      <p:ext uri="{BB962C8B-B14F-4D97-AF65-F5344CB8AC3E}">
        <p14:creationId xmlns:p14="http://schemas.microsoft.com/office/powerpoint/2010/main" val="1955982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10/31/24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sYp5p2oL51g?feature=oembed"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093/mnras/sty3348" TargetMode="External"/><Relationship Id="rId2" Type="http://schemas.openxmlformats.org/officeDocument/2006/relationships/hyperlink" Target="https://doi.org/10.1016/0032-0633(70)90036-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p>
            <a:r>
              <a:rPr lang="en-US" dirty="0"/>
              <a:t>Current Sheets in the Solar Wind: </a:t>
            </a:r>
            <a:br>
              <a:rPr lang="en-US" dirty="0"/>
            </a:br>
            <a:r>
              <a:rPr lang="en-US" dirty="0"/>
              <a:t>JUNO and PSP Observations</a:t>
            </a:r>
          </a:p>
        </p:txBody>
      </p:sp>
      <p:sp>
        <p:nvSpPr>
          <p:cNvPr id="3" name="Subtitle 2"/>
          <p:cNvSpPr>
            <a:spLocks noGrp="1"/>
          </p:cNvSpPr>
          <p:nvPr>
            <p:ph type="subTitle" idx="1"/>
          </p:nvPr>
        </p:nvSpPr>
        <p:spPr>
          <a:xfrm>
            <a:off x="1371600" y="2914649"/>
            <a:ext cx="6400800" cy="2081893"/>
          </a:xfrm>
        </p:spPr>
        <p:txBody>
          <a:bodyPr>
            <a:normAutofit/>
          </a:bodyPr>
          <a:lstStyle/>
          <a:p>
            <a:pPr marL="0" lvl="0" indent="0">
              <a:buNone/>
            </a:pPr>
            <a:br>
              <a:rPr dirty="0"/>
            </a:br>
            <a:r>
              <a:rPr dirty="0"/>
              <a:t>Zijin Zhang</a:t>
            </a:r>
            <a:endParaRPr lang="en-US" dirty="0"/>
          </a:p>
          <a:p>
            <a:pPr marL="0" lvl="0" indent="0">
              <a:buNone/>
            </a:pPr>
            <a:r>
              <a:rPr dirty="0"/>
              <a:t>Anton V. </a:t>
            </a:r>
            <a:r>
              <a:t>Artemyev</a:t>
            </a:r>
            <a:endParaRPr lang="en-US"/>
          </a:p>
          <a:p>
            <a:pPr marL="0" lvl="0" indent="0">
              <a:buNone/>
            </a:pPr>
            <a:r>
              <a:t>Vassilis </a:t>
            </a:r>
            <a:r>
              <a:rPr dirty="0"/>
              <a:t>Angelopoulos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412D-C58D-E607-5251-71F1C6A3EA57}"/>
              </a:ext>
            </a:extLst>
          </p:cNvPr>
          <p:cNvSpPr>
            <a:spLocks noGrp="1"/>
          </p:cNvSpPr>
          <p:nvPr>
            <p:ph type="title"/>
          </p:nvPr>
        </p:nvSpPr>
        <p:spPr/>
        <p:txBody>
          <a:bodyPr/>
          <a:lstStyle/>
          <a:p>
            <a:pPr algn="l"/>
            <a:r>
              <a:rPr lang="en-US" dirty="0"/>
              <a:t>Juno Orbit</a:t>
            </a:r>
          </a:p>
        </p:txBody>
      </p:sp>
      <p:pic>
        <p:nvPicPr>
          <p:cNvPr id="4" name="Picture 2" descr="Juno Spacecraft Cruise Trajectory">
            <a:extLst>
              <a:ext uri="{FF2B5EF4-FFF2-40B4-BE49-F238E27FC236}">
                <a16:creationId xmlns:a16="http://schemas.microsoft.com/office/drawing/2014/main" id="{DB6D89E4-5D8D-DBBD-4DFC-D4ECFFBF53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600972" y="5226062"/>
            <a:ext cx="4355522" cy="32635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FFF496-B363-7885-A450-EC6070C1E6AA}"/>
              </a:ext>
            </a:extLst>
          </p:cNvPr>
          <p:cNvPicPr>
            <a:picLocks noChangeAspect="1"/>
          </p:cNvPicPr>
          <p:nvPr/>
        </p:nvPicPr>
        <p:blipFill>
          <a:blip r:embed="rId5"/>
          <a:stretch>
            <a:fillRect/>
          </a:stretch>
        </p:blipFill>
        <p:spPr>
          <a:xfrm>
            <a:off x="9215675" y="391693"/>
            <a:ext cx="5829300" cy="2733788"/>
          </a:xfrm>
          <a:prstGeom prst="rect">
            <a:avLst/>
          </a:prstGeom>
        </p:spPr>
      </p:pic>
      <p:pic>
        <p:nvPicPr>
          <p:cNvPr id="9" name="Picture 8">
            <a:extLst>
              <a:ext uri="{FF2B5EF4-FFF2-40B4-BE49-F238E27FC236}">
                <a16:creationId xmlns:a16="http://schemas.microsoft.com/office/drawing/2014/main" id="{81A71B17-F555-3B61-BF00-AB48790EFA7B}"/>
              </a:ext>
            </a:extLst>
          </p:cNvPr>
          <p:cNvPicPr>
            <a:picLocks noChangeAspect="1"/>
          </p:cNvPicPr>
          <p:nvPr/>
        </p:nvPicPr>
        <p:blipFill>
          <a:blip r:embed="rId6"/>
          <a:stretch>
            <a:fillRect/>
          </a:stretch>
        </p:blipFill>
        <p:spPr>
          <a:xfrm>
            <a:off x="9537110" y="3125481"/>
            <a:ext cx="5829300" cy="2817854"/>
          </a:xfrm>
          <a:prstGeom prst="rect">
            <a:avLst/>
          </a:prstGeom>
        </p:spPr>
      </p:pic>
      <p:pic>
        <p:nvPicPr>
          <p:cNvPr id="14" name="Online Media 13" descr="Juno spacecraft trajectory animation">
            <a:hlinkClick r:id="" action="ppaction://media"/>
            <a:extLst>
              <a:ext uri="{FF2B5EF4-FFF2-40B4-BE49-F238E27FC236}">
                <a16:creationId xmlns:a16="http://schemas.microsoft.com/office/drawing/2014/main" id="{4129F86A-D6F7-ADDF-E27B-6F3E9C769AF9}"/>
              </a:ext>
            </a:extLst>
          </p:cNvPr>
          <p:cNvPicPr>
            <a:picLocks noRot="1" noChangeAspect="1"/>
          </p:cNvPicPr>
          <p:nvPr>
            <a:videoFile r:link="rId1"/>
          </p:nvPr>
        </p:nvPicPr>
        <p:blipFill>
          <a:blip r:embed="rId7"/>
          <a:stretch>
            <a:fillRect/>
          </a:stretch>
        </p:blipFill>
        <p:spPr>
          <a:xfrm>
            <a:off x="1239708" y="1368169"/>
            <a:ext cx="6682001" cy="3775331"/>
          </a:xfrm>
          <a:prstGeom prst="rect">
            <a:avLst/>
          </a:prstGeom>
        </p:spPr>
      </p:pic>
      <p:sp>
        <p:nvSpPr>
          <p:cNvPr id="3" name="TextBox 2">
            <a:extLst>
              <a:ext uri="{FF2B5EF4-FFF2-40B4-BE49-F238E27FC236}">
                <a16:creationId xmlns:a16="http://schemas.microsoft.com/office/drawing/2014/main" id="{091BB321-D4E0-F5FB-B44C-89368DC2CF71}"/>
              </a:ext>
            </a:extLst>
          </p:cNvPr>
          <p:cNvSpPr txBox="1"/>
          <p:nvPr/>
        </p:nvSpPr>
        <p:spPr>
          <a:xfrm>
            <a:off x="3333499" y="214236"/>
            <a:ext cx="5391541" cy="1061829"/>
          </a:xfrm>
          <a:prstGeom prst="rect">
            <a:avLst/>
          </a:prstGeom>
          <a:noFill/>
        </p:spPr>
        <p:txBody>
          <a:bodyPr wrap="none" rtlCol="0">
            <a:spAutoFit/>
          </a:bodyPr>
          <a:lstStyle/>
          <a:p>
            <a:r>
              <a:rPr lang="en-US" sz="2100" dirty="0"/>
              <a:t>- </a:t>
            </a:r>
            <a:r>
              <a:rPr lang="en-US" sz="2100" b="1" dirty="0"/>
              <a:t>Five-year</a:t>
            </a:r>
            <a:r>
              <a:rPr lang="en-US" sz="2100" dirty="0"/>
              <a:t> cruise to Jupiter from 2011 to 2016</a:t>
            </a:r>
          </a:p>
          <a:p>
            <a:r>
              <a:rPr lang="en-US" sz="2100" dirty="0"/>
              <a:t>- One earth flyby in 2013</a:t>
            </a:r>
          </a:p>
          <a:p>
            <a:r>
              <a:rPr lang="en-US" sz="2100" dirty="0"/>
              <a:t>- Nearly the same Heliographic latitude as Earth</a:t>
            </a:r>
          </a:p>
        </p:txBody>
      </p:sp>
    </p:spTree>
    <p:extLst>
      <p:ext uri="{BB962C8B-B14F-4D97-AF65-F5344CB8AC3E}">
        <p14:creationId xmlns:p14="http://schemas.microsoft.com/office/powerpoint/2010/main" val="3017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Overview</a:t>
            </a:r>
          </a:p>
        </p:txBody>
      </p:sp>
      <p:pic>
        <p:nvPicPr>
          <p:cNvPr id="3" name="Picture 1" descr="../figures/fig_overview.png"/>
          <p:cNvPicPr>
            <a:picLocks noGrp="1" noChangeAspect="1"/>
          </p:cNvPicPr>
          <p:nvPr/>
        </p:nvPicPr>
        <p:blipFill>
          <a:blip r:embed="rId3"/>
          <a:srcRect r="55122"/>
          <a:stretch/>
        </p:blipFill>
        <p:spPr bwMode="auto">
          <a:xfrm>
            <a:off x="307123" y="1063229"/>
            <a:ext cx="2809896"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rPr dirty="0"/>
              <a:t>Figure 2: Overview. </a:t>
            </a:r>
            <a:r>
              <a:rPr b="1" dirty="0"/>
              <a:t>a,</a:t>
            </a:r>
            <a:r>
              <a:rPr dirty="0"/>
              <a:t> Juno’s orbit during its cruise phase (2011-2016). </a:t>
            </a:r>
            <a:r>
              <a:rPr b="1" dirty="0"/>
              <a:t>b,</a:t>
            </a:r>
            <a:r>
              <a:rPr dirty="0"/>
              <a:t> Difference in heliographic longitude between Juno and 1-AU missions. </a:t>
            </a:r>
            <a:r>
              <a:rPr b="1" dirty="0"/>
              <a:t>c,</a:t>
            </a:r>
            <a:r>
              <a:rPr dirty="0"/>
              <a:t> monthly and smoothed sunspot numbers.</a:t>
            </a:r>
          </a:p>
        </p:txBody>
      </p:sp>
      <p:pic>
        <p:nvPicPr>
          <p:cNvPr id="5" name="Picture 1" descr="../figures/fig_overview.png">
            <a:extLst>
              <a:ext uri="{FF2B5EF4-FFF2-40B4-BE49-F238E27FC236}">
                <a16:creationId xmlns:a16="http://schemas.microsoft.com/office/drawing/2014/main" id="{8591C7CB-860D-4121-FB0B-A2F6D23BAB57}"/>
              </a:ext>
            </a:extLst>
          </p:cNvPr>
          <p:cNvPicPr>
            <a:picLocks noGrp="1" noChangeAspect="1"/>
          </p:cNvPicPr>
          <p:nvPr/>
        </p:nvPicPr>
        <p:blipFill>
          <a:blip r:embed="rId3"/>
          <a:srcRect l="44861" b="67681"/>
          <a:stretch/>
        </p:blipFill>
        <p:spPr bwMode="auto">
          <a:xfrm>
            <a:off x="3117019" y="1359451"/>
            <a:ext cx="6026981" cy="2125409"/>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Temporal variations of SWDs</a:t>
            </a:r>
          </a:p>
        </p:txBody>
      </p:sp>
      <p:pic>
        <p:nvPicPr>
          <p:cNvPr id="3" name="Picture 1" descr="../figures/wind_distribution_time_year.svg"/>
          <p:cNvPicPr>
            <a:picLocks noGrp="1"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57200" y="1600200"/>
            <a:ext cx="8229600" cy="20574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 Distribution of various properties of IDs observed by Wind mission grouped by the year of observation. Panel (a) thickness, (b) normalized thickness, (c) current density, (d) normalized current density.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sw_paramters_time.png"/>
          <p:cNvPicPr>
            <a:picLocks noGrp="1" noChangeAspect="1"/>
          </p:cNvPicPr>
          <p:nvPr/>
        </p:nvPicPr>
        <p:blipFill>
          <a:blip r:embed="rId2"/>
          <a:stretch>
            <a:fillRect/>
          </a:stretch>
        </p:blipFill>
        <p:spPr bwMode="auto">
          <a:xfrm>
            <a:off x="457200" y="1600200"/>
            <a:ext cx="8229600" cy="2057400"/>
          </a:xfrm>
          <a:prstGeom prst="rect">
            <a:avLst/>
          </a:prstGeom>
          <a:noFill/>
          <a:ln w="9525">
            <a:noFill/>
            <a:headEnd/>
            <a:tailEnd/>
          </a:ln>
        </p:spPr>
      </p:pic>
      <p:sp>
        <p:nvSpPr>
          <p:cNvPr id="3" name="TextBox 3"/>
          <p:cNvSpPr txBox="1"/>
          <p:nvPr/>
        </p:nvSpPr>
        <p:spPr>
          <a:xfrm>
            <a:off x="457200" y="4076700"/>
            <a:ext cx="8229600" cy="508000"/>
          </a:xfrm>
          <a:prstGeom prst="rect">
            <a:avLst/>
          </a:prstGeom>
          <a:noFill/>
        </p:spPr>
        <p:txBody>
          <a:bodyPr/>
          <a:lstStyle/>
          <a:p>
            <a:pPr marL="0" lvl="0" indent="0" algn="ctr">
              <a:buNone/>
            </a:pPr>
            <a:r>
              <a:t>Figure 4: Solar wind parameters associated with the IDs observed by 1AU satellites (Wind, ARTEMIS and STEREO-A) grouped by the year of observation. Panel (a) solar wind density, (b) magnetic field, (c) fitted magnetic field amplitude.</a:t>
            </a:r>
          </a:p>
        </p:txBody>
      </p:sp>
      <p:sp>
        <p:nvSpPr>
          <p:cNvPr id="4" name="Title 1">
            <a:extLst>
              <a:ext uri="{FF2B5EF4-FFF2-40B4-BE49-F238E27FC236}">
                <a16:creationId xmlns:a16="http://schemas.microsoft.com/office/drawing/2014/main" id="{E169C19B-8E1C-8E0E-CC71-A7757F975911}"/>
              </a:ext>
            </a:extLst>
          </p:cNvPr>
          <p:cNvSpPr>
            <a:spLocks noGrp="1"/>
          </p:cNvSpPr>
          <p:nvPr>
            <p:ph type="title"/>
          </p:nvPr>
        </p:nvSpPr>
        <p:spPr>
          <a:xfrm>
            <a:off x="457200" y="205979"/>
            <a:ext cx="8229600" cy="857250"/>
          </a:xfrm>
        </p:spPr>
        <p:txBody>
          <a:bodyPr/>
          <a:lstStyle/>
          <a:p>
            <a:pPr marL="0" lvl="0" indent="0">
              <a:buNone/>
            </a:pPr>
            <a:r>
              <a:rPr dirty="0"/>
              <a:t>Temporal variations of SWDs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wind_distribution_time_mon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457200" y="1854200"/>
            <a:ext cx="8229600" cy="2057400"/>
          </a:xfrm>
          <a:prstGeom prst="rect">
            <a:avLst/>
          </a:prstGeom>
          <a:noFill/>
          <a:ln w="9525">
            <a:noFill/>
            <a:headEnd/>
            <a:tailEnd/>
          </a:ln>
        </p:spPr>
      </p:pic>
      <p:sp>
        <p:nvSpPr>
          <p:cNvPr id="3" name="TextBox 3">
            <a:extLst>
              <a:ext uri="{FF2B5EF4-FFF2-40B4-BE49-F238E27FC236}">
                <a16:creationId xmlns:a16="http://schemas.microsoft.com/office/drawing/2014/main" id="{A6DB1154-4A14-96E2-DB90-69A2A589B089}"/>
              </a:ext>
            </a:extLst>
          </p:cNvPr>
          <p:cNvSpPr txBox="1"/>
          <p:nvPr/>
        </p:nvSpPr>
        <p:spPr>
          <a:xfrm>
            <a:off x="457200" y="3911600"/>
            <a:ext cx="8229600" cy="508000"/>
          </a:xfrm>
          <a:prstGeom prst="rect">
            <a:avLst/>
          </a:prstGeom>
          <a:noFill/>
        </p:spPr>
        <p:txBody>
          <a:bodyPr/>
          <a:lstStyle/>
          <a:p>
            <a:pPr marL="0" lvl="0" indent="0" algn="ctr">
              <a:buNone/>
            </a:pPr>
            <a:r>
              <a:rPr dirty="0"/>
              <a:t>Grouped by month for the year 2013</a:t>
            </a:r>
          </a:p>
        </p:txBody>
      </p:sp>
      <p:sp>
        <p:nvSpPr>
          <p:cNvPr id="4" name="Title 1">
            <a:extLst>
              <a:ext uri="{FF2B5EF4-FFF2-40B4-BE49-F238E27FC236}">
                <a16:creationId xmlns:a16="http://schemas.microsoft.com/office/drawing/2014/main" id="{4CCD2C94-9E26-BF69-433B-CAD5C3A8694E}"/>
              </a:ext>
            </a:extLst>
          </p:cNvPr>
          <p:cNvSpPr>
            <a:spLocks noGrp="1"/>
          </p:cNvSpPr>
          <p:nvPr>
            <p:ph type="title"/>
          </p:nvPr>
        </p:nvSpPr>
        <p:spPr>
          <a:xfrm>
            <a:off x="457200" y="205979"/>
            <a:ext cx="8229600" cy="857250"/>
          </a:xfrm>
        </p:spPr>
        <p:txBody>
          <a:bodyPr/>
          <a:lstStyle/>
          <a:p>
            <a:pPr marL="0" lvl="0" indent="0">
              <a:buNone/>
            </a:pPr>
            <a:r>
              <a:rPr dirty="0"/>
              <a:t>Temporal variations of SWDs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wind_distribution_time_week.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457200" y="1854200"/>
            <a:ext cx="8229600" cy="2057400"/>
          </a:xfrm>
          <a:prstGeom prst="rect">
            <a:avLst/>
          </a:prstGeom>
          <a:noFill/>
          <a:ln w="9525">
            <a:noFill/>
            <a:headEnd/>
            <a:tailEnd/>
          </a:ln>
        </p:spPr>
      </p:pic>
      <p:sp>
        <p:nvSpPr>
          <p:cNvPr id="3" name="TextBox 3">
            <a:extLst>
              <a:ext uri="{FF2B5EF4-FFF2-40B4-BE49-F238E27FC236}">
                <a16:creationId xmlns:a16="http://schemas.microsoft.com/office/drawing/2014/main" id="{9DBE12A3-A490-2153-4BAF-9A17A14ADB84}"/>
              </a:ext>
            </a:extLst>
          </p:cNvPr>
          <p:cNvSpPr txBox="1"/>
          <p:nvPr/>
        </p:nvSpPr>
        <p:spPr>
          <a:xfrm>
            <a:off x="457200" y="3911600"/>
            <a:ext cx="8229600" cy="508000"/>
          </a:xfrm>
          <a:prstGeom prst="rect">
            <a:avLst/>
          </a:prstGeom>
          <a:noFill/>
        </p:spPr>
        <p:txBody>
          <a:bodyPr/>
          <a:lstStyle/>
          <a:p>
            <a:pPr marL="0" lvl="0" indent="0" algn="ctr">
              <a:buNone/>
            </a:pPr>
            <a:r>
              <a:rPr dirty="0"/>
              <a:t>Grouped by week for the first two months of 2013</a:t>
            </a:r>
          </a:p>
        </p:txBody>
      </p:sp>
      <p:sp>
        <p:nvSpPr>
          <p:cNvPr id="4" name="Title 1">
            <a:extLst>
              <a:ext uri="{FF2B5EF4-FFF2-40B4-BE49-F238E27FC236}">
                <a16:creationId xmlns:a16="http://schemas.microsoft.com/office/drawing/2014/main" id="{DB2F3F12-6AB9-15D5-667D-02BC7138DF68}"/>
              </a:ext>
            </a:extLst>
          </p:cNvPr>
          <p:cNvSpPr>
            <a:spLocks noGrp="1"/>
          </p:cNvSpPr>
          <p:nvPr>
            <p:ph type="title"/>
          </p:nvPr>
        </p:nvSpPr>
        <p:spPr>
          <a:xfrm>
            <a:off x="457200" y="205979"/>
            <a:ext cx="8229600" cy="857250"/>
          </a:xfrm>
        </p:spPr>
        <p:txBody>
          <a:bodyPr/>
          <a:lstStyle/>
          <a:p>
            <a:pPr marL="0" lvl="0" indent="0">
              <a:buNone/>
            </a:pPr>
            <a:r>
              <a:rPr dirty="0"/>
              <a:t>Temporal variations of SWDs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Dataset</a:t>
            </a:r>
          </a:p>
        </p:txBody>
      </p:sp>
      <p:graphicFrame>
        <p:nvGraphicFramePr>
          <p:cNvPr id="6" name="Content Placeholder 5"/>
          <p:cNvGraphicFramePr>
            <a:graphicFrameLocks noGrp="1"/>
          </p:cNvGraphicFramePr>
          <p:nvPr>
            <p:ph idx="1"/>
          </p:nvPr>
        </p:nvGraphicFramePr>
        <p:xfrm>
          <a:off x="457200" y="869604"/>
          <a:ext cx="8229600" cy="14859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Mission</a:t>
                      </a:r>
                    </a:p>
                  </a:txBody>
                  <a:tcPr/>
                </a:tc>
                <a:tc>
                  <a:txBody>
                    <a:bodyPr/>
                    <a:lstStyle/>
                    <a:p>
                      <a:pPr marL="0" lvl="0" indent="0">
                        <a:buNone/>
                      </a:pPr>
                      <a:r>
                        <a:t>δt(B)</a:t>
                      </a:r>
                    </a:p>
                  </a:txBody>
                  <a:tcPr/>
                </a:tc>
                <a:tc>
                  <a:txBody>
                    <a:bodyPr/>
                    <a:lstStyle/>
                    <a:p>
                      <a:pPr marL="0" lvl="0" indent="0">
                        <a:buNone/>
                      </a:pPr>
                      <a:r>
                        <a:t>δt(plasma)</a:t>
                      </a:r>
                    </a:p>
                  </a:txBody>
                  <a:tcPr/>
                </a:tc>
                <a:extLst>
                  <a:ext uri="{0D108BD9-81ED-4DB2-BD59-A6C34878D82A}">
                    <a16:rowId xmlns:a16="http://schemas.microsoft.com/office/drawing/2014/main" val="10000"/>
                  </a:ext>
                </a:extLst>
              </a:tr>
              <a:tr h="0">
                <a:tc>
                  <a:txBody>
                    <a:bodyPr/>
                    <a:lstStyle/>
                    <a:p>
                      <a:pPr marL="0" lvl="0" indent="0">
                        <a:buNone/>
                      </a:pPr>
                      <a:r>
                        <a:t>Juno</a:t>
                      </a:r>
                    </a:p>
                  </a:txBody>
                  <a:tcPr/>
                </a:tc>
                <a:tc>
                  <a:txBody>
                    <a:bodyPr/>
                    <a:lstStyle/>
                    <a:p>
                      <a:pPr marL="0" lvl="0" indent="0">
                        <a:buNone/>
                      </a:pPr>
                      <a:r>
                        <a:t>1 Hz</a:t>
                      </a:r>
                    </a:p>
                  </a:txBody>
                  <a:tcPr/>
                </a:tc>
                <a:tc>
                  <a:txBody>
                    <a:bodyPr/>
                    <a:lstStyle/>
                    <a:p>
                      <a:pPr marL="0" lvl="0" indent="0">
                        <a:buNone/>
                      </a:pPr>
                      <a:r>
                        <a:t>1 hour</a:t>
                      </a:r>
                    </a:p>
                  </a:txBody>
                  <a:tcPr/>
                </a:tc>
                <a:extLst>
                  <a:ext uri="{0D108BD9-81ED-4DB2-BD59-A6C34878D82A}">
                    <a16:rowId xmlns:a16="http://schemas.microsoft.com/office/drawing/2014/main" val="10001"/>
                  </a:ext>
                </a:extLst>
              </a:tr>
              <a:tr h="0">
                <a:tc>
                  <a:txBody>
                    <a:bodyPr/>
                    <a:lstStyle/>
                    <a:p>
                      <a:pPr marL="0" lvl="0" indent="0">
                        <a:buNone/>
                      </a:pPr>
                      <a:r>
                        <a:t>ARTEMIS</a:t>
                      </a:r>
                    </a:p>
                  </a:txBody>
                  <a:tcPr/>
                </a:tc>
                <a:tc>
                  <a:txBody>
                    <a:bodyPr/>
                    <a:lstStyle/>
                    <a:p>
                      <a:pPr marL="0" lvl="0" indent="0">
                        <a:buNone/>
                      </a:pPr>
                      <a:r>
                        <a:t>5 Hz</a:t>
                      </a:r>
                    </a:p>
                  </a:txBody>
                  <a:tcPr/>
                </a:tc>
                <a:tc>
                  <a:txBody>
                    <a:bodyPr/>
                    <a:lstStyle/>
                    <a:p>
                      <a:pPr marL="0" lvl="0" indent="0">
                        <a:buNone/>
                      </a:pPr>
                      <a:r>
                        <a:t>0.25 Hz</a:t>
                      </a:r>
                    </a:p>
                  </a:txBody>
                  <a:tcPr/>
                </a:tc>
                <a:extLst>
                  <a:ext uri="{0D108BD9-81ED-4DB2-BD59-A6C34878D82A}">
                    <a16:rowId xmlns:a16="http://schemas.microsoft.com/office/drawing/2014/main" val="10002"/>
                  </a:ext>
                </a:extLst>
              </a:tr>
              <a:tr h="0">
                <a:tc>
                  <a:txBody>
                    <a:bodyPr/>
                    <a:lstStyle/>
                    <a:p>
                      <a:pPr marL="0" lvl="0" indent="0">
                        <a:buNone/>
                      </a:pPr>
                      <a:r>
                        <a:t>WIND</a:t>
                      </a:r>
                    </a:p>
                  </a:txBody>
                  <a:tcPr/>
                </a:tc>
                <a:tc>
                  <a:txBody>
                    <a:bodyPr/>
                    <a:lstStyle/>
                    <a:p>
                      <a:pPr marL="0" lvl="0" indent="0">
                        <a:buNone/>
                      </a:pPr>
                      <a:r>
                        <a:t>11 Hz</a:t>
                      </a:r>
                    </a:p>
                  </a:txBody>
                  <a:tcPr/>
                </a:tc>
                <a:tc>
                  <a:txBody>
                    <a:bodyPr/>
                    <a:lstStyle/>
                    <a:p>
                      <a:pPr marL="0" lvl="0" indent="0">
                        <a:buNone/>
                      </a:pPr>
                      <a:r>
                        <a:t>1 Hz</a:t>
                      </a:r>
                    </a:p>
                  </a:txBody>
                  <a:tcPr/>
                </a:tc>
                <a:extLst>
                  <a:ext uri="{0D108BD9-81ED-4DB2-BD59-A6C34878D82A}">
                    <a16:rowId xmlns:a16="http://schemas.microsoft.com/office/drawing/2014/main" val="10003"/>
                  </a:ext>
                </a:extLst>
              </a:tr>
              <a:tr h="0">
                <a:tc>
                  <a:txBody>
                    <a:bodyPr/>
                    <a:lstStyle/>
                    <a:p>
                      <a:pPr marL="0" lvl="0" indent="0">
                        <a:buNone/>
                      </a:pPr>
                      <a:r>
                        <a:rPr dirty="0"/>
                        <a:t>STEREO</a:t>
                      </a:r>
                    </a:p>
                  </a:txBody>
                  <a:tcPr/>
                </a:tc>
                <a:tc>
                  <a:txBody>
                    <a:bodyPr/>
                    <a:lstStyle/>
                    <a:p>
                      <a:pPr marL="0" lvl="0" indent="0">
                        <a:buNone/>
                      </a:pPr>
                      <a:r>
                        <a:t>8 Hz</a:t>
                      </a:r>
                    </a:p>
                  </a:txBody>
                  <a:tcPr/>
                </a:tc>
                <a:tc>
                  <a:txBody>
                    <a:bodyPr/>
                    <a:lstStyle/>
                    <a:p>
                      <a:pPr marL="0" lvl="0" indent="0">
                        <a:buNone/>
                      </a:pPr>
                      <a:r>
                        <a:rPr dirty="0"/>
                        <a:t>1 min</a:t>
                      </a:r>
                    </a:p>
                  </a:txBody>
                  <a:tcPr/>
                </a:tc>
                <a:extLst>
                  <a:ext uri="{0D108BD9-81ED-4DB2-BD59-A6C34878D82A}">
                    <a16:rowId xmlns:a16="http://schemas.microsoft.com/office/drawing/2014/main" val="10004"/>
                  </a:ext>
                </a:extLst>
              </a:tr>
            </a:tbl>
          </a:graphicData>
        </a:graphic>
      </p:graphicFrame>
      <p:pic>
        <p:nvPicPr>
          <p:cNvPr id="3" name="Picture 2" descr="../figures/model/juno_model_validation_full.png">
            <a:extLst>
              <a:ext uri="{FF2B5EF4-FFF2-40B4-BE49-F238E27FC236}">
                <a16:creationId xmlns:a16="http://schemas.microsoft.com/office/drawing/2014/main" id="{48A6023B-049A-49BD-56CB-F3C8329E55F9}"/>
              </a:ext>
            </a:extLst>
          </p:cNvPr>
          <p:cNvPicPr>
            <a:picLocks noGrp="1" noChangeAspect="1"/>
          </p:cNvPicPr>
          <p:nvPr/>
        </p:nvPicPr>
        <p:blipFill>
          <a:blip r:embed="rId3"/>
          <a:srcRect r="-88" b="23682"/>
          <a:stretch/>
        </p:blipFill>
        <p:spPr bwMode="auto">
          <a:xfrm>
            <a:off x="609599" y="2355504"/>
            <a:ext cx="4381171" cy="2787996"/>
          </a:xfrm>
          <a:prstGeom prst="rect">
            <a:avLst/>
          </a:prstGeom>
          <a:noFill/>
          <a:ln w="9525">
            <a:noFill/>
            <a:headEnd/>
            <a:tailEnd/>
          </a:ln>
        </p:spPr>
      </p:pic>
      <p:sp>
        <p:nvSpPr>
          <p:cNvPr id="4" name="TextBox 3">
            <a:extLst>
              <a:ext uri="{FF2B5EF4-FFF2-40B4-BE49-F238E27FC236}">
                <a16:creationId xmlns:a16="http://schemas.microsoft.com/office/drawing/2014/main" id="{CE121611-E2CC-B10A-1675-892EAF52A9EA}"/>
              </a:ext>
            </a:extLst>
          </p:cNvPr>
          <p:cNvSpPr txBox="1"/>
          <p:nvPr/>
        </p:nvSpPr>
        <p:spPr>
          <a:xfrm>
            <a:off x="4990770" y="3241502"/>
            <a:ext cx="4305630" cy="1696019"/>
          </a:xfrm>
          <a:prstGeom prst="rect">
            <a:avLst/>
          </a:prstGeom>
          <a:noFill/>
        </p:spPr>
        <p:txBody>
          <a:bodyPr/>
          <a:lstStyle/>
          <a:p>
            <a:pPr marL="0" lvl="0" indent="0">
              <a:buNone/>
            </a:pPr>
            <a:r>
              <a:rPr dirty="0"/>
              <a:t>Figure 5: </a:t>
            </a:r>
            <a:endParaRPr lang="en-US" dirty="0"/>
          </a:p>
          <a:p>
            <a:pPr marL="0" lvl="0" indent="0">
              <a:buNone/>
            </a:pPr>
            <a:r>
              <a:rPr b="1" dirty="0"/>
              <a:t>a,</a:t>
            </a:r>
            <a:r>
              <a:rPr dirty="0"/>
              <a:t> Magnetic field magnitude from MSWIM2D and Juno. </a:t>
            </a:r>
            <a:endParaRPr lang="en-US" dirty="0"/>
          </a:p>
          <a:p>
            <a:pPr marL="0" lvl="0" indent="0">
              <a:buNone/>
            </a:pPr>
            <a:r>
              <a:rPr b="1" dirty="0"/>
              <a:t>b-c,</a:t>
            </a:r>
            <a:r>
              <a:rPr dirty="0"/>
              <a:t> Plasma speed and density from MSWIM2D model.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Results - Occurrence rate</a:t>
            </a:r>
          </a:p>
        </p:txBody>
      </p:sp>
      <p:pic>
        <p:nvPicPr>
          <p:cNvPr id="3" name="Picture 1" descr="../figures/ocr/ocr_time_cleaned.png"/>
          <p:cNvPicPr>
            <a:picLocks noGrp="1" noChangeAspect="1"/>
          </p:cNvPicPr>
          <p:nvPr/>
        </p:nvPicPr>
        <p:blipFill>
          <a:blip r:embed="rId2"/>
          <a:stretch>
            <a:fillRect/>
          </a:stretch>
        </p:blipFill>
        <p:spPr bwMode="auto">
          <a:xfrm>
            <a:off x="1099458" y="1193800"/>
            <a:ext cx="2882900" cy="2882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TextBox 3"/>
              <p:cNvSpPr txBox="1"/>
              <p:nvPr/>
            </p:nvSpPr>
            <p:spPr>
              <a:xfrm>
                <a:off x="457200" y="4076700"/>
                <a:ext cx="8229600" cy="508000"/>
              </a:xfrm>
              <a:prstGeom prst="rect">
                <a:avLst/>
              </a:prstGeom>
              <a:noFill/>
            </p:spPr>
            <p:txBody>
              <a:bodyPr/>
              <a:lstStyle/>
              <a:p>
                <a:pPr marL="0" lvl="0" indent="0" algn="ctr">
                  <a:buNone/>
                </a:pPr>
                <a:r>
                  <a:t>Figure 6: The number of discontinuities measured by Juno per day coincides with the discontinuity number measured by STEREO, WIND, and ARTEMIS, when Juno is around </a:t>
                </a:r>
                <a14:m>
                  <m:oMath xmlns:m="http://schemas.openxmlformats.org/officeDocument/2006/math">
                    <m:r>
                      <a:rPr>
                        <a:latin typeface="Cambria Math" panose="02040503050406030204" pitchFamily="18" charset="0"/>
                      </a:rPr>
                      <m:t>1</m:t>
                    </m:r>
                  </m:oMath>
                </a14:m>
                <a:r>
                  <a:t> AU. This number (occurrence rate) decreases with distance (with time after </a:t>
                </a:r>
                <a14:m>
                  <m:oMath xmlns:m="http://schemas.openxmlformats.org/officeDocument/2006/math">
                    <m:r>
                      <a:rPr>
                        <a:latin typeface="Cambria Math" panose="02040503050406030204" pitchFamily="18" charset="0"/>
                      </a:rPr>
                      <m:t>∼2013</m:t>
                    </m:r>
                  </m:oMath>
                </a14:m>
                <a:r>
                  <a:t>), as Juno moves from </a:t>
                </a:r>
                <a14:m>
                  <m:oMath xmlns:m="http://schemas.openxmlformats.org/officeDocument/2006/math">
                    <m:r>
                      <a:rPr>
                        <a:latin typeface="Cambria Math" panose="02040503050406030204" pitchFamily="18" charset="0"/>
                      </a:rPr>
                      <m:t>1</m:t>
                    </m:r>
                  </m:oMath>
                </a14:m>
                <a:r>
                  <a:t> AU to </a:t>
                </a:r>
                <a14:m>
                  <m:oMath xmlns:m="http://schemas.openxmlformats.org/officeDocument/2006/math">
                    <m:r>
                      <a:rPr>
                        <a:latin typeface="Cambria Math" panose="02040503050406030204" pitchFamily="18" charset="0"/>
                      </a:rPr>
                      <m:t>5</m:t>
                    </m:r>
                  </m:oMath>
                </a14:m>
                <a:r>
                  <a:t> AU.</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4076700"/>
                <a:ext cx="8229600" cy="508000"/>
              </a:xfrm>
              <a:prstGeom prst="rect">
                <a:avLst/>
              </a:prstGeom>
              <a:blipFill>
                <a:blip r:embed="rId3"/>
                <a:stretch>
                  <a:fillRect l="-617" t="-7500" r="-1235" b="-155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9F97FD7-4446-4CE4-204E-056EDFBF922B}"/>
              </a:ext>
            </a:extLst>
          </p:cNvPr>
          <p:cNvPicPr>
            <a:picLocks noChangeAspect="1"/>
          </p:cNvPicPr>
          <p:nvPr/>
        </p:nvPicPr>
        <p:blipFill>
          <a:blip r:embed="rId4"/>
          <a:srcRect t="7284" r="2813"/>
          <a:stretch/>
        </p:blipFill>
        <p:spPr>
          <a:xfrm>
            <a:off x="5161644" y="1193801"/>
            <a:ext cx="3135084" cy="2882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Results - Current density and thickness</a:t>
            </a:r>
          </a:p>
        </p:txBody>
      </p:sp>
      <p:pic>
        <p:nvPicPr>
          <p:cNvPr id="3" name="Picture 1" descr="../figures/l_j_fit_xscale_log.png"/>
          <p:cNvPicPr>
            <a:picLocks noGrp="1" noChangeAspect="1"/>
          </p:cNvPicPr>
          <p:nvPr/>
        </p:nvPicPr>
        <p:blipFill>
          <a:blip r:embed="rId2"/>
          <a:stretch>
            <a:fillRect/>
          </a:stretch>
        </p:blipFill>
        <p:spPr bwMode="auto">
          <a:xfrm>
            <a:off x="457200" y="1270000"/>
            <a:ext cx="8229600" cy="27432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7: Distribution of various properties of IDs observed by Juno grouped by the radial distance from the Sun. Panel (a) thickness, (b) normalized thickness, (c) current density, (d) normalized current density.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lvl="0"/>
                <a:r>
                  <a:t>The normalized occurrence rate of interplanetary discontinuities (IDs) decreases with radial distance from the Sun, following a </a:t>
                </a:r>
                <a14:m>
                  <m:oMath xmlns:m="http://schemas.openxmlformats.org/officeDocument/2006/math">
                    <m:r>
                      <a:rPr>
                        <a:latin typeface="Cambria Math" panose="02040503050406030204" pitchFamily="18" charset="0"/>
                      </a:rPr>
                      <m:t>1/</m:t>
                    </m:r>
                    <m:r>
                      <a:rPr>
                        <a:latin typeface="Cambria Math" panose="02040503050406030204" pitchFamily="18" charset="0"/>
                      </a:rPr>
                      <m:t>𝑟</m:t>
                    </m:r>
                  </m:oMath>
                </a14:m>
                <a:r>
                  <a:t> relationship.</a:t>
                </a:r>
              </a:p>
              <a:p>
                <a:pPr lvl="0"/>
                <a:r>
                  <a:t>The thickness of IDs increases with radial distance, but when normalized to the ion inertial length, it decreases.</a:t>
                </a:r>
              </a:p>
              <a:p>
                <a:pPr lvl="0"/>
                <a:r>
                  <a:t>The current density of IDs decreases with radial distance, but when normalized to the Alfvén current, it increases.</a:t>
                </a:r>
              </a:p>
              <a:p>
                <a:pPr lvl="0"/>
                <a:r>
                  <a:t>The distribution of the normalized thickness and current density of IDs remain constant over time at 1 AU on a yearly scale.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19" r="-309" b="-149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14A4-7CDC-25B6-0839-228EA327EB3C}"/>
              </a:ext>
            </a:extLst>
          </p:cNvPr>
          <p:cNvSpPr>
            <a:spLocks noGrp="1"/>
          </p:cNvSpPr>
          <p:nvPr>
            <p:ph type="title"/>
          </p:nvPr>
        </p:nvSpPr>
        <p:spPr/>
        <p:txBody>
          <a:bodyPr/>
          <a:lstStyle/>
          <a:p>
            <a:r>
              <a:rPr lang="en-US" dirty="0"/>
              <a:t>Current Sheets (AKA Solar wind discontinuities)</a:t>
            </a:r>
          </a:p>
        </p:txBody>
      </p:sp>
      <p:sp>
        <p:nvSpPr>
          <p:cNvPr id="3" name="Content Placeholder 2">
            <a:extLst>
              <a:ext uri="{FF2B5EF4-FFF2-40B4-BE49-F238E27FC236}">
                <a16:creationId xmlns:a16="http://schemas.microsoft.com/office/drawing/2014/main" id="{96E382F6-2D66-C299-1626-BE07D9CBEF6A}"/>
              </a:ext>
            </a:extLst>
          </p:cNvPr>
          <p:cNvSpPr>
            <a:spLocks noGrp="1"/>
          </p:cNvSpPr>
          <p:nvPr>
            <p:ph idx="1"/>
          </p:nvPr>
        </p:nvSpPr>
        <p:spPr>
          <a:xfrm>
            <a:off x="384954" y="1875740"/>
            <a:ext cx="2929746" cy="2495708"/>
          </a:xfrm>
        </p:spPr>
        <p:txBody>
          <a:bodyPr>
            <a:normAutofit lnSpcReduction="10000"/>
          </a:bodyPr>
          <a:lstStyle/>
          <a:p>
            <a:pPr marL="0" indent="0">
              <a:buNone/>
            </a:pPr>
            <a:r>
              <a:rPr lang="en-US" sz="3300" dirty="0"/>
              <a:t>Discontinuous changes in plasmas parameters and magnetic fields</a:t>
            </a:r>
          </a:p>
        </p:txBody>
      </p:sp>
      <p:sp>
        <p:nvSpPr>
          <p:cNvPr id="5" name="TextBox 4">
            <a:extLst>
              <a:ext uri="{FF2B5EF4-FFF2-40B4-BE49-F238E27FC236}">
                <a16:creationId xmlns:a16="http://schemas.microsoft.com/office/drawing/2014/main" id="{351419C6-185E-C2D5-5EEA-147BA7446516}"/>
              </a:ext>
            </a:extLst>
          </p:cNvPr>
          <p:cNvSpPr txBox="1"/>
          <p:nvPr/>
        </p:nvSpPr>
        <p:spPr>
          <a:xfrm>
            <a:off x="1106378" y="4413072"/>
            <a:ext cx="2294667" cy="300082"/>
          </a:xfrm>
          <a:prstGeom prst="rect">
            <a:avLst/>
          </a:prstGeom>
          <a:noFill/>
        </p:spPr>
        <p:txBody>
          <a:bodyPr wrap="none" rtlCol="0">
            <a:spAutoFit/>
          </a:bodyPr>
          <a:lstStyle/>
          <a:p>
            <a:r>
              <a:rPr lang="en-US" sz="1350" b="1" i="1" strike="sngStrike" dirty="0"/>
              <a:t>Confucius</a:t>
            </a:r>
            <a:r>
              <a:rPr lang="zh-CN" altLang="en-US" sz="1350" b="1" i="1" dirty="0"/>
              <a:t> </a:t>
            </a:r>
            <a:r>
              <a:rPr lang="en-US" sz="1350" b="1" i="1" dirty="0"/>
              <a:t>Colburn et al., 1966</a:t>
            </a:r>
          </a:p>
        </p:txBody>
      </p:sp>
      <p:pic>
        <p:nvPicPr>
          <p:cNvPr id="1026" name="Picture 2">
            <a:extLst>
              <a:ext uri="{FF2B5EF4-FFF2-40B4-BE49-F238E27FC236}">
                <a16:creationId xmlns:a16="http://schemas.microsoft.com/office/drawing/2014/main" id="{68B4EA2A-1125-E013-02A1-A9C7D402F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302" y="857049"/>
            <a:ext cx="5829300" cy="251066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6B21D82-F179-0B2F-2A09-84B277A4A68A}"/>
              </a:ext>
            </a:extLst>
          </p:cNvPr>
          <p:cNvSpPr txBox="1">
            <a:spLocks/>
          </p:cNvSpPr>
          <p:nvPr/>
        </p:nvSpPr>
        <p:spPr>
          <a:xfrm>
            <a:off x="3132478" y="3781449"/>
            <a:ext cx="6168347" cy="1563327"/>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800" dirty="0"/>
              <a:t>Import element of solar wind turbulences. </a:t>
            </a:r>
            <a:r>
              <a:rPr lang="en-US" sz="1800" b="1" i="1" dirty="0" err="1"/>
              <a:t>Borovsky</a:t>
            </a:r>
            <a:r>
              <a:rPr lang="en-US" sz="1800" b="1" i="1" dirty="0"/>
              <a:t> (2010)</a:t>
            </a:r>
          </a:p>
          <a:p>
            <a:r>
              <a:rPr lang="en-US" sz="1800" dirty="0"/>
              <a:t>Very kinetic structure:</a:t>
            </a:r>
          </a:p>
          <a:p>
            <a:pPr lvl="1"/>
            <a:r>
              <a:rPr lang="en-US" sz="1800" dirty="0"/>
              <a:t>Jumps in the electron density, temperature and pitch angle distribution. </a:t>
            </a:r>
            <a:r>
              <a:rPr lang="en-US" sz="1800" b="1" i="1" dirty="0"/>
              <a:t>Artemyev et al. (2019)</a:t>
            </a:r>
          </a:p>
        </p:txBody>
      </p:sp>
    </p:spTree>
    <p:extLst>
      <p:ext uri="{BB962C8B-B14F-4D97-AF65-F5344CB8AC3E}">
        <p14:creationId xmlns:p14="http://schemas.microsoft.com/office/powerpoint/2010/main" val="401687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87F9-4460-9147-F665-8BAB673A3594}"/>
              </a:ext>
            </a:extLst>
          </p:cNvPr>
          <p:cNvSpPr>
            <a:spLocks noGrp="1"/>
          </p:cNvSpPr>
          <p:nvPr>
            <p:ph type="title"/>
          </p:nvPr>
        </p:nvSpPr>
        <p:spPr/>
        <p:txBody>
          <a:bodyPr>
            <a:normAutofit/>
          </a:bodyPr>
          <a:lstStyle/>
          <a:p>
            <a:r>
              <a:rPr lang="en-US" dirty="0"/>
              <a:t>Parker Solar Probe Observations</a:t>
            </a:r>
            <a:br>
              <a:rPr lang="en-US" dirty="0"/>
            </a:br>
            <a:r>
              <a:rPr lang="en-US" dirty="0"/>
              <a:t>Observations in the Inner Heliosphere</a:t>
            </a:r>
          </a:p>
        </p:txBody>
      </p:sp>
      <p:sp>
        <p:nvSpPr>
          <p:cNvPr id="3" name="Text Placeholder 2">
            <a:extLst>
              <a:ext uri="{FF2B5EF4-FFF2-40B4-BE49-F238E27FC236}">
                <a16:creationId xmlns:a16="http://schemas.microsoft.com/office/drawing/2014/main" id="{39BA88D1-6D6F-923F-C86A-09B9D8706BC4}"/>
              </a:ext>
            </a:extLst>
          </p:cNvPr>
          <p:cNvSpPr>
            <a:spLocks noGrp="1"/>
          </p:cNvSpPr>
          <p:nvPr>
            <p:ph type="body" idx="1"/>
          </p:nvPr>
        </p:nvSpPr>
        <p:spPr/>
        <p:txBody>
          <a:bodyPr/>
          <a:lstStyle/>
          <a:p>
            <a:r>
              <a:rPr lang="en-US" dirty="0"/>
              <a:t>Part Two</a:t>
            </a:r>
          </a:p>
        </p:txBody>
      </p:sp>
    </p:spTree>
    <p:extLst>
      <p:ext uri="{BB962C8B-B14F-4D97-AF65-F5344CB8AC3E}">
        <p14:creationId xmlns:p14="http://schemas.microsoft.com/office/powerpoint/2010/main" val="116499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Alignment: o</a:t>
            </a:r>
            <a:r>
              <a:rPr dirty="0"/>
              <a:t>rbits</a:t>
            </a:r>
          </a:p>
        </p:txBody>
      </p:sp>
      <p:pic>
        <p:nvPicPr>
          <p:cNvPr id="3" name="Picture 1" descr="https://psp-gateway.jhuapl.edu/website/SciencePlanning/Encounters/E4_orbit.png"/>
          <p:cNvPicPr>
            <a:picLocks noGrp="1" noChangeAspect="1"/>
          </p:cNvPicPr>
          <p:nvPr/>
        </p:nvPicPr>
        <p:blipFill>
          <a:blip r:embed="rId3"/>
          <a:stretch>
            <a:fillRect/>
          </a:stretch>
        </p:blipFill>
        <p:spPr bwMode="auto">
          <a:xfrm>
            <a:off x="104502" y="945633"/>
            <a:ext cx="3943169" cy="3943169"/>
          </a:xfrm>
          <a:prstGeom prst="rect">
            <a:avLst/>
          </a:prstGeom>
          <a:noFill/>
          <a:ln w="9525">
            <a:noFill/>
            <a:headEnd/>
            <a:tailEnd/>
          </a:ln>
        </p:spPr>
      </p:pic>
      <p:pic>
        <p:nvPicPr>
          <p:cNvPr id="4" name="Picture 1" descr="https://psp-gateway.jhuapl.edu/website/SciencePlanning/Encounters/Lag_from_PSP_to_STA_and_Earth.png"/>
          <p:cNvPicPr>
            <a:picLocks noGrp="1" noChangeAspect="1"/>
          </p:cNvPicPr>
          <p:nvPr/>
        </p:nvPicPr>
        <p:blipFill>
          <a:blip r:embed="rId4"/>
          <a:stretch>
            <a:fillRect/>
          </a:stretch>
        </p:blipFill>
        <p:spPr bwMode="auto">
          <a:xfrm>
            <a:off x="4178300" y="1707634"/>
            <a:ext cx="4931383" cy="2419169"/>
          </a:xfrm>
          <a:prstGeom prst="rect">
            <a:avLst/>
          </a:prstGeom>
          <a:noFill/>
          <a:ln w="9525">
            <a:noFill/>
            <a:headEnd/>
            <a:tailEnd/>
          </a:ln>
        </p:spPr>
      </p:pic>
      <p:sp>
        <p:nvSpPr>
          <p:cNvPr id="5" name="TextBox 4">
            <a:extLst>
              <a:ext uri="{FF2B5EF4-FFF2-40B4-BE49-F238E27FC236}">
                <a16:creationId xmlns:a16="http://schemas.microsoft.com/office/drawing/2014/main" id="{1FFFF952-0824-0BC4-A898-60425CC797BD}"/>
              </a:ext>
            </a:extLst>
          </p:cNvPr>
          <p:cNvSpPr txBox="1"/>
          <p:nvPr/>
        </p:nvSpPr>
        <p:spPr>
          <a:xfrm>
            <a:off x="6302712" y="1207731"/>
            <a:ext cx="682559" cy="369332"/>
          </a:xfrm>
          <a:prstGeom prst="rect">
            <a:avLst/>
          </a:prstGeom>
          <a:noFill/>
        </p:spPr>
        <p:txBody>
          <a:bodyPr wrap="none" rtlCol="0">
            <a:spAutoFit/>
          </a:bodyPr>
          <a:lstStyle/>
          <a:p>
            <a:r>
              <a:rPr lang="en-US" dirty="0">
                <a:solidFill>
                  <a:schemeClr val="tx2">
                    <a:lumMod val="60000"/>
                    <a:lumOff val="40000"/>
                  </a:schemeClr>
                </a:solidFill>
              </a:rPr>
              <a:t>Earth</a:t>
            </a:r>
          </a:p>
        </p:txBody>
      </p:sp>
      <p:sp>
        <p:nvSpPr>
          <p:cNvPr id="6" name="TextBox 5">
            <a:extLst>
              <a:ext uri="{FF2B5EF4-FFF2-40B4-BE49-F238E27FC236}">
                <a16:creationId xmlns:a16="http://schemas.microsoft.com/office/drawing/2014/main" id="{D7E038C9-0237-0A40-52FB-55E1C0EC603B}"/>
              </a:ext>
            </a:extLst>
          </p:cNvPr>
          <p:cNvSpPr txBox="1"/>
          <p:nvPr/>
        </p:nvSpPr>
        <p:spPr>
          <a:xfrm>
            <a:off x="6092590" y="4271305"/>
            <a:ext cx="1102802" cy="369332"/>
          </a:xfrm>
          <a:prstGeom prst="rect">
            <a:avLst/>
          </a:prstGeom>
          <a:noFill/>
        </p:spPr>
        <p:txBody>
          <a:bodyPr wrap="none" rtlCol="0">
            <a:spAutoFit/>
          </a:bodyPr>
          <a:lstStyle/>
          <a:p>
            <a:r>
              <a:rPr lang="en-US" dirty="0">
                <a:solidFill>
                  <a:srgbClr val="FF0000"/>
                </a:solidFill>
              </a:rPr>
              <a:t>STEREO-A</a:t>
            </a:r>
          </a:p>
        </p:txBody>
      </p:sp>
      <p:sp>
        <p:nvSpPr>
          <p:cNvPr id="7" name="TextBox 6">
            <a:extLst>
              <a:ext uri="{FF2B5EF4-FFF2-40B4-BE49-F238E27FC236}">
                <a16:creationId xmlns:a16="http://schemas.microsoft.com/office/drawing/2014/main" id="{FFE9BD18-3506-2C99-B60A-A57DE7F6D919}"/>
              </a:ext>
            </a:extLst>
          </p:cNvPr>
          <p:cNvSpPr txBox="1"/>
          <p:nvPr/>
        </p:nvSpPr>
        <p:spPr>
          <a:xfrm>
            <a:off x="3155762" y="4734913"/>
            <a:ext cx="2329933" cy="307777"/>
          </a:xfrm>
          <a:prstGeom prst="rect">
            <a:avLst/>
          </a:prstGeom>
          <a:noFill/>
        </p:spPr>
        <p:txBody>
          <a:bodyPr wrap="none" rtlCol="0">
            <a:spAutoFit/>
          </a:bodyPr>
          <a:lstStyle/>
          <a:p>
            <a:r>
              <a:rPr lang="en-US" altLang="zh-CN" sz="1400" b="1" i="1" dirty="0"/>
              <a:t>Credit: PSP Science Gateway </a:t>
            </a:r>
            <a:endParaRPr lang="en-US" sz="1400" b="1"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en-US" dirty="0"/>
              <a:t>High-speed solar wind radial evolution</a:t>
            </a:r>
            <a:endParaRPr dirty="0"/>
          </a:p>
        </p:txBody>
      </p:sp>
      <p:pic>
        <p:nvPicPr>
          <p:cNvPr id="3" name="Picture 1" descr="../figures/evolution/plasma-adiabatic-evolution_e2-DSCOVR.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62738" y="906692"/>
            <a:ext cx="4487333" cy="2286000"/>
          </a:xfrm>
          <a:prstGeom prst="rect">
            <a:avLst/>
          </a:prstGeom>
          <a:noFill/>
          <a:ln w="9525">
            <a:noFill/>
            <a:headEnd/>
            <a:tailEnd/>
          </a:ln>
        </p:spPr>
      </p:pic>
      <p:pic>
        <p:nvPicPr>
          <p:cNvPr id="4" name="Picture 1" descr="../images/sty3348fig5.jpeg"/>
          <p:cNvPicPr>
            <a:picLocks noGrp="1" noChangeAspect="1"/>
          </p:cNvPicPr>
          <p:nvPr/>
        </p:nvPicPr>
        <p:blipFill>
          <a:blip r:embed="rId5"/>
          <a:stretch>
            <a:fillRect/>
          </a:stretch>
        </p:blipFill>
        <p:spPr bwMode="auto">
          <a:xfrm>
            <a:off x="5078408" y="914400"/>
            <a:ext cx="2701365" cy="4229100"/>
          </a:xfrm>
          <a:prstGeom prst="rect">
            <a:avLst/>
          </a:prstGeom>
          <a:noFill/>
          <a:ln w="9525">
            <a:noFill/>
            <a:headEnd/>
            <a:tailEnd/>
          </a:ln>
        </p:spPr>
      </p:pic>
      <p:pic>
        <p:nvPicPr>
          <p:cNvPr id="6" name="Graphic 5">
            <a:extLst>
              <a:ext uri="{FF2B5EF4-FFF2-40B4-BE49-F238E27FC236}">
                <a16:creationId xmlns:a16="http://schemas.microsoft.com/office/drawing/2014/main" id="{4B1C1D3D-B2EE-596F-0E39-704D2A3F71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932" y="2842752"/>
            <a:ext cx="4494944" cy="2286000"/>
          </a:xfrm>
          <a:prstGeom prst="rect">
            <a:avLst/>
          </a:prstGeom>
        </p:spPr>
      </p:pic>
      <p:sp>
        <p:nvSpPr>
          <p:cNvPr id="9" name="TextBox 8">
            <a:extLst>
              <a:ext uri="{FF2B5EF4-FFF2-40B4-BE49-F238E27FC236}">
                <a16:creationId xmlns:a16="http://schemas.microsoft.com/office/drawing/2014/main" id="{DAFA3962-7ADC-FC95-B63D-F003951A96FC}"/>
              </a:ext>
            </a:extLst>
          </p:cNvPr>
          <p:cNvSpPr txBox="1"/>
          <p:nvPr/>
        </p:nvSpPr>
        <p:spPr>
          <a:xfrm>
            <a:off x="7769100" y="4507020"/>
            <a:ext cx="1370760" cy="338554"/>
          </a:xfrm>
          <a:prstGeom prst="rect">
            <a:avLst/>
          </a:prstGeom>
          <a:noFill/>
        </p:spPr>
        <p:txBody>
          <a:bodyPr wrap="none" rtlCol="0">
            <a:spAutoFit/>
          </a:bodyPr>
          <a:lstStyle/>
          <a:p>
            <a:r>
              <a:rPr lang="en-US" sz="1600" b="1" i="1" dirty="0"/>
              <a:t>Perrone</a:t>
            </a:r>
            <a:r>
              <a:rPr lang="en-US" altLang="zh-CN" sz="1600" b="1" i="1" dirty="0"/>
              <a:t>,</a:t>
            </a:r>
            <a:r>
              <a:rPr lang="zh-CN" altLang="en-US" sz="1600" b="1" i="1" dirty="0"/>
              <a:t> </a:t>
            </a:r>
            <a:r>
              <a:rPr lang="en-US" altLang="zh-CN" sz="1600" b="1" i="1" dirty="0"/>
              <a:t>2019</a:t>
            </a:r>
            <a:endParaRPr lang="en-US" sz="16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Comparison </a:t>
            </a:r>
            <a:r>
              <a:rPr lang="en-US" dirty="0"/>
              <a:t>of </a:t>
            </a:r>
            <a:r>
              <a:rPr dirty="0"/>
              <a:t>discontinuities properties</a:t>
            </a:r>
          </a:p>
        </p:txBody>
      </p:sp>
      <p:pic>
        <p:nvPicPr>
          <p:cNvPr id="3" name="Picture 1" descr="../figures/enc2/thickness_current.spi_n_spi.png"/>
          <p:cNvPicPr>
            <a:picLocks noGrp="1" noChangeAspect="1"/>
          </p:cNvPicPr>
          <p:nvPr/>
        </p:nvPicPr>
        <p:blipFill>
          <a:blip r:embed="rId3"/>
          <a:stretch>
            <a:fillRect/>
          </a:stretch>
        </p:blipFill>
        <p:spPr bwMode="auto">
          <a:xfrm>
            <a:off x="822960" y="1063229"/>
            <a:ext cx="7498080" cy="3749040"/>
          </a:xfrm>
          <a:prstGeom prst="rect">
            <a:avLst/>
          </a:prstGeom>
          <a:noFill/>
          <a:ln w="9525">
            <a:noFill/>
            <a:headEnd/>
            <a:tailEnd/>
          </a:ln>
        </p:spPr>
      </p:pic>
      <p:sp>
        <p:nvSpPr>
          <p:cNvPr id="9" name="TextBox 8">
            <a:extLst>
              <a:ext uri="{FF2B5EF4-FFF2-40B4-BE49-F238E27FC236}">
                <a16:creationId xmlns:a16="http://schemas.microsoft.com/office/drawing/2014/main" id="{0634F9B6-423A-6284-E797-F6008E34B2EC}"/>
              </a:ext>
            </a:extLst>
          </p:cNvPr>
          <p:cNvSpPr txBox="1"/>
          <p:nvPr/>
        </p:nvSpPr>
        <p:spPr>
          <a:xfrm>
            <a:off x="1012307" y="4743390"/>
            <a:ext cx="7119386" cy="338554"/>
          </a:xfrm>
          <a:prstGeom prst="rect">
            <a:avLst/>
          </a:prstGeom>
          <a:noFill/>
        </p:spPr>
        <p:txBody>
          <a:bodyPr wrap="none" rtlCol="0">
            <a:spAutoFit/>
          </a:bodyPr>
          <a:lstStyle/>
          <a:p>
            <a:pPr algn="ctr"/>
            <a:r>
              <a:rPr lang="en-US" sz="1600" b="1" i="1" dirty="0"/>
              <a:t>K1: Normalized discontinuities properties does </a:t>
            </a:r>
            <a:r>
              <a:rPr lang="en-US" sz="1600" b="1" i="1" dirty="0">
                <a:solidFill>
                  <a:srgbClr val="FF0000"/>
                </a:solidFill>
              </a:rPr>
              <a:t>not</a:t>
            </a:r>
            <a:r>
              <a:rPr lang="en-US" sz="1600" b="1" i="1" dirty="0"/>
              <a:t> vary much with radial distance</a:t>
            </a:r>
          </a:p>
        </p:txBody>
      </p:sp>
    </p:spTree>
    <p:extLst>
      <p:ext uri="{BB962C8B-B14F-4D97-AF65-F5344CB8AC3E}">
        <p14:creationId xmlns:p14="http://schemas.microsoft.com/office/powerpoint/2010/main" val="1591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Effect of alignment on discontinuity properties</a:t>
            </a:r>
          </a:p>
        </p:txBody>
      </p:sp>
      <p:pic>
        <p:nvPicPr>
          <p:cNvPr id="3" name="Picture 1" descr="../figures/thickness_current.png"/>
          <p:cNvPicPr>
            <a:picLocks noGrp="1" noChangeAspect="1"/>
          </p:cNvPicPr>
          <p:nvPr/>
        </p:nvPicPr>
        <p:blipFill>
          <a:blip r:embed="rId2"/>
          <a:srcRect b="48619"/>
          <a:stretch/>
        </p:blipFill>
        <p:spPr bwMode="auto">
          <a:xfrm>
            <a:off x="0" y="861993"/>
            <a:ext cx="4681429" cy="4281507"/>
          </a:xfrm>
          <a:prstGeom prst="rect">
            <a:avLst/>
          </a:prstGeom>
          <a:noFill/>
          <a:ln w="9525">
            <a:noFill/>
            <a:headEnd/>
            <a:tailEnd/>
          </a:ln>
        </p:spPr>
      </p:pic>
      <p:pic>
        <p:nvPicPr>
          <p:cNvPr id="4" name="Picture 1" descr="../figures/thickness_current.png">
            <a:extLst>
              <a:ext uri="{FF2B5EF4-FFF2-40B4-BE49-F238E27FC236}">
                <a16:creationId xmlns:a16="http://schemas.microsoft.com/office/drawing/2014/main" id="{91CC85CF-B113-C82C-81FA-1C39591FC7D2}"/>
              </a:ext>
            </a:extLst>
          </p:cNvPr>
          <p:cNvPicPr>
            <a:picLocks noGrp="1" noChangeAspect="1"/>
          </p:cNvPicPr>
          <p:nvPr/>
        </p:nvPicPr>
        <p:blipFill>
          <a:blip r:embed="rId2"/>
          <a:srcRect l="-1" t="53251" r="-304" b="1565"/>
          <a:stretch/>
        </p:blipFill>
        <p:spPr bwMode="auto">
          <a:xfrm>
            <a:off x="4379856" y="1323464"/>
            <a:ext cx="4764144" cy="3820036"/>
          </a:xfrm>
          <a:prstGeom prst="rect">
            <a:avLst/>
          </a:prstGeom>
          <a:noFill/>
          <a:ln w="9525">
            <a:noFill/>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18F5F-9EF7-5C71-4A43-7C66E4AD1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3A37B-0D69-58F0-21DD-359DF6AD32DB}"/>
              </a:ext>
            </a:extLst>
          </p:cNvPr>
          <p:cNvSpPr>
            <a:spLocks noGrp="1"/>
          </p:cNvSpPr>
          <p:nvPr>
            <p:ph type="title"/>
          </p:nvPr>
        </p:nvSpPr>
        <p:spPr/>
        <p:txBody>
          <a:bodyPr/>
          <a:lstStyle/>
          <a:p>
            <a:pPr marL="0" lvl="0" indent="0">
              <a:buNone/>
            </a:pPr>
            <a:r>
              <a:t>Effect of alignment on discontinuity properties</a:t>
            </a:r>
          </a:p>
        </p:txBody>
      </p:sp>
      <p:pic>
        <p:nvPicPr>
          <p:cNvPr id="5" name="Picture 4" descr="../figures/B_angle.png">
            <a:extLst>
              <a:ext uri="{FF2B5EF4-FFF2-40B4-BE49-F238E27FC236}">
                <a16:creationId xmlns:a16="http://schemas.microsoft.com/office/drawing/2014/main" id="{478B7D9D-8AC1-CB47-421C-4266D011DDD6}"/>
              </a:ext>
            </a:extLst>
          </p:cNvPr>
          <p:cNvPicPr>
            <a:picLocks noGrp="1" noChangeAspect="1"/>
          </p:cNvPicPr>
          <p:nvPr/>
        </p:nvPicPr>
        <p:blipFill>
          <a:blip r:embed="rId2"/>
          <a:srcRect b="48090"/>
          <a:stretch/>
        </p:blipFill>
        <p:spPr bwMode="auto">
          <a:xfrm>
            <a:off x="0" y="963724"/>
            <a:ext cx="4521954" cy="4178300"/>
          </a:xfrm>
          <a:prstGeom prst="rect">
            <a:avLst/>
          </a:prstGeom>
          <a:noFill/>
          <a:ln w="9525">
            <a:noFill/>
            <a:headEnd/>
            <a:tailEnd/>
          </a:ln>
        </p:spPr>
      </p:pic>
      <p:pic>
        <p:nvPicPr>
          <p:cNvPr id="6" name="Picture 5" descr="../figures/B_angle.png">
            <a:extLst>
              <a:ext uri="{FF2B5EF4-FFF2-40B4-BE49-F238E27FC236}">
                <a16:creationId xmlns:a16="http://schemas.microsoft.com/office/drawing/2014/main" id="{7CAC645A-041E-8242-6468-533A21A10F11}"/>
              </a:ext>
            </a:extLst>
          </p:cNvPr>
          <p:cNvPicPr>
            <a:picLocks noGrp="1" noChangeAspect="1"/>
          </p:cNvPicPr>
          <p:nvPr/>
        </p:nvPicPr>
        <p:blipFill>
          <a:blip r:embed="rId2"/>
          <a:srcRect t="53192" b="1927"/>
          <a:stretch/>
        </p:blipFill>
        <p:spPr bwMode="auto">
          <a:xfrm>
            <a:off x="4464000" y="1403219"/>
            <a:ext cx="4680000" cy="3738805"/>
          </a:xfrm>
          <a:prstGeom prst="rect">
            <a:avLst/>
          </a:prstGeom>
          <a:noFill/>
          <a:ln w="9525">
            <a:noFill/>
            <a:headEnd/>
            <a:tailEnd/>
          </a:ln>
        </p:spPr>
      </p:pic>
    </p:spTree>
    <p:extLst>
      <p:ext uri="{BB962C8B-B14F-4D97-AF65-F5344CB8AC3E}">
        <p14:creationId xmlns:p14="http://schemas.microsoft.com/office/powerpoint/2010/main" val="65478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Pressure balance across discontinuities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309644"/>
                <a:ext cx="8229600" cy="1628159"/>
              </a:xfrm>
            </p:spPr>
            <p:txBody>
              <a:bodyPr>
                <a:normAutofit fontScale="92500"/>
              </a:bodyPr>
              <a:lstStyle/>
              <a:p>
                <a:pPr marL="0" lvl="0" indent="0" algn="ctr">
                  <a:buNone/>
                </a:pPr>
                <a:r>
                  <a:rPr lang="en-US" dirty="0"/>
                  <a:t>From MHD theory, for RDs</a:t>
                </a:r>
              </a:p>
              <a:p>
                <a:pPr marL="0" lvl="0" indent="0" algn="ctr">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𝑙</m:t>
                          </m:r>
                        </m:sub>
                      </m:sSub>
                      <m:r>
                        <a:rPr lang="ar-AE">
                          <a:latin typeface="Cambria Math" panose="02040503050406030204" pitchFamily="18" charset="0"/>
                        </a:rPr>
                        <m:t>=±</m:t>
                      </m:r>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𝐴</m:t>
                          </m:r>
                        </m:sub>
                      </m:sSub>
                      <m:r>
                        <a:rPr lang="ar-AE" b="0" i="1"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m:t>
                          </m:r>
                          <m:r>
                            <a:rPr lang="ar-AE">
                              <a:latin typeface="Cambria Math" panose="02040503050406030204" pitchFamily="18" charset="0"/>
                            </a:rPr>
                            <m:t>𝐵</m:t>
                          </m:r>
                        </m:e>
                        <m:sub>
                          <m:r>
                            <a:rPr lang="ar-AE">
                              <a:latin typeface="Cambria Math" panose="02040503050406030204" pitchFamily="18" charset="0"/>
                            </a:rPr>
                            <m:t>𝑙</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r>
                            <a:rPr lang="ar-AE">
                              <a:latin typeface="Cambria Math" panose="02040503050406030204" pitchFamily="18" charset="0"/>
                            </a:rPr>
                            <m:t>4</m:t>
                          </m:r>
                          <m:r>
                            <a:rPr lang="ar-AE">
                              <a:latin typeface="Cambria Math" panose="02040503050406030204" pitchFamily="18" charset="0"/>
                            </a:rPr>
                            <m:t>𝑛𝑚</m:t>
                          </m:r>
                        </m:e>
                      </m:rad>
                    </m:oMath>
                  </m:oMathPara>
                </a14:m>
                <a:endParaRPr lang="en-US" dirty="0"/>
              </a:p>
              <a:p>
                <a:pPr marL="0" lvl="0" indent="0" algn="ctr">
                  <a:buNone/>
                </a:pPr>
                <a:endParaRPr lang="ar-AE" dirty="0"/>
              </a:p>
              <a:p>
                <a:pPr marL="0" indent="0" algn="ctr">
                  <a:buNone/>
                </a:pPr>
                <a:r>
                  <a:rPr lang="en-US" dirty="0"/>
                  <a:t>the solar wind velocity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𝑙</m:t>
                        </m:r>
                      </m:sub>
                    </m:sSub>
                  </m:oMath>
                </a14:m>
                <a:r>
                  <a:rPr lang="ar-AE" dirty="0"/>
                  <a:t>, </a:t>
                </a:r>
                <a:r>
                  <a:rPr lang="en-US" dirty="0"/>
                  <a:t>changes due to changes in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𝑙</m:t>
                        </m:r>
                      </m:sub>
                    </m:sSub>
                  </m:oMath>
                </a14:m>
                <a:endParaRPr lang="ar-AE" dirty="0"/>
              </a:p>
              <a:p>
                <a:pPr marL="0" lvl="0" indent="0" algn="ctr">
                  <a:buNone/>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309644"/>
                <a:ext cx="8229600" cy="1628159"/>
              </a:xfrm>
              <a:blipFill>
                <a:blip r:embed="rId3"/>
                <a:stretch>
                  <a:fillRect t="-2326" b="-6977"/>
                </a:stretch>
              </a:blipFill>
            </p:spPr>
            <p:txBody>
              <a:bodyPr/>
              <a:lstStyle/>
              <a:p>
                <a:r>
                  <a:rPr lang="en-US">
                    <a:noFill/>
                  </a:rPr>
                  <a:t> </a:t>
                </a:r>
              </a:p>
            </p:txBody>
          </p:sp>
        </mc:Fallback>
      </mc:AlternateContent>
      <p:pic>
        <p:nvPicPr>
          <p:cNvPr id="4" name="Picture 3" descr="A graph of a graph showing a number of different colored lines&#10;&#10;Description automatically generated with medium confidence">
            <a:extLst>
              <a:ext uri="{FF2B5EF4-FFF2-40B4-BE49-F238E27FC236}">
                <a16:creationId xmlns:a16="http://schemas.microsoft.com/office/drawing/2014/main" id="{D20D2277-AFF2-46A0-20B6-DC684EF7ABCB}"/>
              </a:ext>
            </a:extLst>
          </p:cNvPr>
          <p:cNvPicPr>
            <a:picLocks noChangeAspect="1"/>
          </p:cNvPicPr>
          <p:nvPr/>
        </p:nvPicPr>
        <p:blipFill rotWithShape="1">
          <a:blip r:embed="rId4"/>
          <a:srcRect r="563" b="56521"/>
          <a:stretch/>
        </p:blipFill>
        <p:spPr>
          <a:xfrm>
            <a:off x="457200" y="895280"/>
            <a:ext cx="8229600" cy="2224501"/>
          </a:xfrm>
          <a:prstGeom prst="rect">
            <a:avLst/>
          </a:prstGeom>
        </p:spPr>
      </p:pic>
      <p:sp>
        <p:nvSpPr>
          <p:cNvPr id="5" name="Rectangle 4">
            <a:extLst>
              <a:ext uri="{FF2B5EF4-FFF2-40B4-BE49-F238E27FC236}">
                <a16:creationId xmlns:a16="http://schemas.microsoft.com/office/drawing/2014/main" id="{6C8ED4AC-75E9-5376-A954-87527D262253}"/>
              </a:ext>
            </a:extLst>
          </p:cNvPr>
          <p:cNvSpPr/>
          <p:nvPr/>
        </p:nvSpPr>
        <p:spPr>
          <a:xfrm>
            <a:off x="7875212" y="3211916"/>
            <a:ext cx="1958365" cy="276999"/>
          </a:xfrm>
          <a:prstGeom prst="rect">
            <a:avLst/>
          </a:prstGeom>
        </p:spPr>
        <p:txBody>
          <a:bodyPr wrap="square">
            <a:spAutoFit/>
          </a:bodyPr>
          <a:lstStyle/>
          <a:p>
            <a:r>
              <a:rPr lang="en-US" sz="1200" b="1" i="1" dirty="0" err="1">
                <a:latin typeface="Gill Sans SemiBold" panose="020B0502020104020203" pitchFamily="34" charset="-79"/>
                <a:cs typeface="Gill Sans SemiBold" panose="020B0502020104020203" pitchFamily="34" charset="-79"/>
              </a:rPr>
              <a:t>Larosa</a:t>
            </a:r>
            <a:r>
              <a:rPr lang="en-US" sz="1200" b="1" i="1" dirty="0">
                <a:latin typeface="Gill Sans SemiBold" panose="020B0502020104020203" pitchFamily="34" charset="-79"/>
                <a:cs typeface="Gill Sans SemiBold" panose="020B0502020104020203" pitchFamily="34" charset="-79"/>
              </a:rPr>
              <a:t> et al. 2021 </a:t>
            </a:r>
            <a:endParaRPr lang="en-US" sz="1200" dirty="0"/>
          </a:p>
        </p:txBody>
      </p:sp>
      <p:sp>
        <p:nvSpPr>
          <p:cNvPr id="6" name="Rectangle 5">
            <a:extLst>
              <a:ext uri="{FF2B5EF4-FFF2-40B4-BE49-F238E27FC236}">
                <a16:creationId xmlns:a16="http://schemas.microsoft.com/office/drawing/2014/main" id="{8BAE2773-BD40-0C7B-2127-FD21C6D83A77}"/>
              </a:ext>
            </a:extLst>
          </p:cNvPr>
          <p:cNvSpPr/>
          <p:nvPr/>
        </p:nvSpPr>
        <p:spPr>
          <a:xfrm>
            <a:off x="5624161" y="803145"/>
            <a:ext cx="2639166" cy="52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Comparison </a:t>
            </a:r>
            <a:r>
              <a:rPr lang="en-US" dirty="0"/>
              <a:t>of</a:t>
            </a:r>
            <a:r>
              <a:rPr dirty="0"/>
              <a:t> Alfven and plasma speed</a:t>
            </a:r>
            <a:r>
              <a:rPr lang="en-US" dirty="0"/>
              <a:t> </a:t>
            </a:r>
            <a:r>
              <a:rPr dirty="0"/>
              <a:t>change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135853-ADE3-DBA5-6F74-567EADA7ED42}"/>
                  </a:ext>
                </a:extLst>
              </p:cNvPr>
              <p:cNvSpPr txBox="1"/>
              <p:nvPr/>
            </p:nvSpPr>
            <p:spPr>
              <a:xfrm>
                <a:off x="6236495" y="1626036"/>
                <a:ext cx="2450306" cy="1938992"/>
              </a:xfrm>
              <a:prstGeom prst="rect">
                <a:avLst/>
              </a:prstGeom>
              <a:noFill/>
            </p:spPr>
            <p:txBody>
              <a:bodyPr wrap="square" rtlCol="0">
                <a:spAutoFit/>
              </a:bodyPr>
              <a:lstStyle/>
              <a:p>
                <a:pPr lvl="0"/>
                <a:r>
                  <a:rPr lang="en-US" sz="2000" b="1" i="1" dirty="0"/>
                  <a:t>K1: </a:t>
                </a:r>
                <a:endParaRPr lang="en-US" sz="2000" b="1" i="1" dirty="0">
                  <a:latin typeface="Cambria Math" panose="02040503050406030204" pitchFamily="18" charset="0"/>
                </a:endParaRPr>
              </a:p>
              <a:p>
                <a:pPr lvl="0"/>
                <a14:m>
                  <m:oMath xmlns:m="http://schemas.openxmlformats.org/officeDocument/2006/math">
                    <m:r>
                      <a:rPr lang="en-US" sz="2000" b="1" i="1">
                        <a:latin typeface="Cambria Math" panose="02040503050406030204" pitchFamily="18" charset="0"/>
                      </a:rPr>
                      <m:t>𝜟</m:t>
                    </m:r>
                    <m:sSub>
                      <m:sSubPr>
                        <m:ctrlPr>
                          <a:rPr lang="ar-AE" sz="2000" b="1" i="1">
                            <a:latin typeface="Cambria Math" panose="02040503050406030204" pitchFamily="18" charset="0"/>
                          </a:rPr>
                        </m:ctrlPr>
                      </m:sSubPr>
                      <m:e>
                        <m:r>
                          <a:rPr lang="ar-AE" sz="2000" b="1" i="1">
                            <a:latin typeface="Cambria Math" panose="02040503050406030204" pitchFamily="18" charset="0"/>
                          </a:rPr>
                          <m:t>𝒗</m:t>
                        </m:r>
                      </m:e>
                      <m:sub>
                        <m:r>
                          <a:rPr lang="ar-AE" sz="2000" b="1" i="1">
                            <a:latin typeface="Cambria Math" panose="02040503050406030204" pitchFamily="18" charset="0"/>
                          </a:rPr>
                          <m:t>𝒍</m:t>
                        </m:r>
                      </m:sub>
                    </m:sSub>
                  </m:oMath>
                </a14:m>
                <a:r>
                  <a:rPr lang="ar-AE" sz="2000" b="1" i="1" dirty="0"/>
                  <a:t>,</a:t>
                </a:r>
                <a:r>
                  <a:rPr lang="en-US" sz="2000" b="1" i="1" dirty="0"/>
                  <a:t>l demonstrates a strong </a:t>
                </a:r>
                <a:r>
                  <a:rPr lang="en-US" sz="2000" b="1" i="1" dirty="0">
                    <a:solidFill>
                      <a:srgbClr val="FF0000"/>
                    </a:solidFill>
                  </a:rPr>
                  <a:t>correlation</a:t>
                </a:r>
                <a:r>
                  <a:rPr lang="en-US" sz="2000" b="1" i="1" dirty="0"/>
                  <a:t> with </a:t>
                </a:r>
                <a14:m>
                  <m:oMath xmlns:m="http://schemas.openxmlformats.org/officeDocument/2006/math">
                    <m:r>
                      <a:rPr lang="en-US" sz="2000" b="1" i="1">
                        <a:latin typeface="Cambria Math" panose="02040503050406030204" pitchFamily="18" charset="0"/>
                      </a:rPr>
                      <m:t>𝜟</m:t>
                    </m:r>
                    <m:sSub>
                      <m:sSubPr>
                        <m:ctrlPr>
                          <a:rPr lang="ar-AE" sz="2000" b="1" i="1">
                            <a:latin typeface="Cambria Math" panose="02040503050406030204" pitchFamily="18" charset="0"/>
                          </a:rPr>
                        </m:ctrlPr>
                      </m:sSubPr>
                      <m:e>
                        <m:r>
                          <a:rPr lang="ar-AE" sz="2000" b="1" i="1">
                            <a:latin typeface="Cambria Math" panose="02040503050406030204" pitchFamily="18" charset="0"/>
                          </a:rPr>
                          <m:t>𝒗</m:t>
                        </m:r>
                      </m:e>
                      <m:sub>
                        <m:r>
                          <a:rPr lang="ar-AE" sz="2000" b="1" i="1">
                            <a:latin typeface="Cambria Math" panose="02040503050406030204" pitchFamily="18" charset="0"/>
                          </a:rPr>
                          <m:t>𝑨</m:t>
                        </m:r>
                      </m:sub>
                    </m:sSub>
                  </m:oMath>
                </a14:m>
                <a:r>
                  <a:rPr lang="ar-AE" sz="2000" i="1" dirty="0"/>
                  <a:t>, </a:t>
                </a:r>
                <a:endParaRPr lang="en-US" sz="2000" i="1" dirty="0"/>
              </a:p>
              <a:p>
                <a:pPr lvl="0"/>
                <a:r>
                  <a:rPr lang="en-US" sz="2000" i="1" dirty="0"/>
                  <a:t>albeit being consistently smaller.</a:t>
                </a:r>
              </a:p>
            </p:txBody>
          </p:sp>
        </mc:Choice>
        <mc:Fallback xmlns="">
          <p:sp>
            <p:nvSpPr>
              <p:cNvPr id="5" name="TextBox 4">
                <a:extLst>
                  <a:ext uri="{FF2B5EF4-FFF2-40B4-BE49-F238E27FC236}">
                    <a16:creationId xmlns:a16="http://schemas.microsoft.com/office/drawing/2014/main" id="{C9135853-ADE3-DBA5-6F74-567EADA7ED42}"/>
                  </a:ext>
                </a:extLst>
              </p:cNvPr>
              <p:cNvSpPr txBox="1">
                <a:spLocks noRot="1" noChangeAspect="1" noMove="1" noResize="1" noEditPoints="1" noAdjustHandles="1" noChangeArrowheads="1" noChangeShapeType="1" noTextEdit="1"/>
              </p:cNvSpPr>
              <p:nvPr/>
            </p:nvSpPr>
            <p:spPr>
              <a:xfrm>
                <a:off x="6236495" y="1626036"/>
                <a:ext cx="2450306" cy="1938992"/>
              </a:xfrm>
              <a:prstGeom prst="rect">
                <a:avLst/>
              </a:prstGeom>
              <a:blipFill>
                <a:blip r:embed="rId3"/>
                <a:stretch>
                  <a:fillRect l="-2591" t="-1961" r="-3627" b="-4575"/>
                </a:stretch>
              </a:blipFill>
            </p:spPr>
            <p:txBody>
              <a:bodyPr/>
              <a:lstStyle/>
              <a:p>
                <a:r>
                  <a:rPr lang="en-US">
                    <a:noFill/>
                  </a:rPr>
                  <a:t> </a:t>
                </a:r>
              </a:p>
            </p:txBody>
          </p:sp>
        </mc:Fallback>
      </mc:AlternateContent>
      <p:pic>
        <p:nvPicPr>
          <p:cNvPr id="9" name="Picture 8" descr="A graph of a slope&#10;&#10;Description automatically generated with medium confidence">
            <a:extLst>
              <a:ext uri="{FF2B5EF4-FFF2-40B4-BE49-F238E27FC236}">
                <a16:creationId xmlns:a16="http://schemas.microsoft.com/office/drawing/2014/main" id="{C30B9B36-2572-EF0F-56FA-E8221E192AAF}"/>
              </a:ext>
            </a:extLst>
          </p:cNvPr>
          <p:cNvPicPr>
            <a:picLocks noChangeAspect="1"/>
          </p:cNvPicPr>
          <p:nvPr/>
        </p:nvPicPr>
        <p:blipFill>
          <a:blip r:embed="rId4"/>
          <a:stretch>
            <a:fillRect/>
          </a:stretch>
        </p:blipFill>
        <p:spPr>
          <a:xfrm>
            <a:off x="623727" y="847784"/>
            <a:ext cx="5612768" cy="420957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2C434D-1677-986F-6085-B8010725C74C}"/>
                  </a:ext>
                </a:extLst>
              </p:cNvPr>
              <p:cNvSpPr txBox="1"/>
              <p:nvPr/>
            </p:nvSpPr>
            <p:spPr>
              <a:xfrm>
                <a:off x="3490311" y="4737723"/>
                <a:ext cx="347799"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ar-AE" smtClean="0">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𝐴</m:t>
                          </m:r>
                        </m:sub>
                      </m:sSub>
                    </m:oMath>
                  </m:oMathPara>
                </a14:m>
                <a:endParaRPr lang="en-US" dirty="0"/>
              </a:p>
            </p:txBody>
          </p:sp>
        </mc:Choice>
        <mc:Fallback xmlns="">
          <p:sp>
            <p:nvSpPr>
              <p:cNvPr id="6" name="TextBox 5">
                <a:extLst>
                  <a:ext uri="{FF2B5EF4-FFF2-40B4-BE49-F238E27FC236}">
                    <a16:creationId xmlns:a16="http://schemas.microsoft.com/office/drawing/2014/main" id="{102C434D-1677-986F-6085-B8010725C74C}"/>
                  </a:ext>
                </a:extLst>
              </p:cNvPr>
              <p:cNvSpPr txBox="1">
                <a:spLocks noRot="1" noChangeAspect="1" noMove="1" noResize="1" noEditPoints="1" noAdjustHandles="1" noChangeArrowheads="1" noChangeShapeType="1" noTextEdit="1"/>
              </p:cNvSpPr>
              <p:nvPr/>
            </p:nvSpPr>
            <p:spPr>
              <a:xfrm>
                <a:off x="3490311" y="4737723"/>
                <a:ext cx="347799" cy="369332"/>
              </a:xfrm>
              <a:prstGeom prst="rect">
                <a:avLst/>
              </a:prstGeom>
              <a:blipFill>
                <a:blip r:embed="rId5"/>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7B4DF09-0FD7-11E0-368E-B421733C6EEC}"/>
                  </a:ext>
                </a:extLst>
              </p:cNvPr>
              <p:cNvSpPr txBox="1"/>
              <p:nvPr/>
            </p:nvSpPr>
            <p:spPr>
              <a:xfrm>
                <a:off x="556298" y="2690962"/>
                <a:ext cx="347799"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𝑙</m:t>
                          </m:r>
                        </m:sub>
                      </m:sSub>
                    </m:oMath>
                  </m:oMathPara>
                </a14:m>
                <a:endParaRPr lang="en-US" dirty="0"/>
              </a:p>
            </p:txBody>
          </p:sp>
        </mc:Choice>
        <mc:Fallback xmlns="">
          <p:sp>
            <p:nvSpPr>
              <p:cNvPr id="10" name="TextBox 9">
                <a:extLst>
                  <a:ext uri="{FF2B5EF4-FFF2-40B4-BE49-F238E27FC236}">
                    <a16:creationId xmlns:a16="http://schemas.microsoft.com/office/drawing/2014/main" id="{97B4DF09-0FD7-11E0-368E-B421733C6EEC}"/>
                  </a:ext>
                </a:extLst>
              </p:cNvPr>
              <p:cNvSpPr txBox="1">
                <a:spLocks noRot="1" noChangeAspect="1" noMove="1" noResize="1" noEditPoints="1" noAdjustHandles="1" noChangeArrowheads="1" noChangeShapeType="1" noTextEdit="1"/>
              </p:cNvSpPr>
              <p:nvPr/>
            </p:nvSpPr>
            <p:spPr>
              <a:xfrm>
                <a:off x="556298" y="2690962"/>
                <a:ext cx="347799" cy="369332"/>
              </a:xfrm>
              <a:prstGeom prst="rect">
                <a:avLst/>
              </a:prstGeom>
              <a:blipFill>
                <a:blip r:embed="rId6"/>
                <a:stretch>
                  <a:fillRect r="-31034"/>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Pressure balance across discontinuities for </a:t>
            </a:r>
            <a:r>
              <a:rPr dirty="0">
                <a:solidFill>
                  <a:srgbClr val="FF0000"/>
                </a:solidFill>
              </a:rPr>
              <a:t>anisotropic</a:t>
            </a:r>
            <a:r>
              <a:rPr dirty="0"/>
              <a:t> plasma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3603581"/>
              </a:xfrm>
            </p:spPr>
            <p:txBody>
              <a:bodyPr>
                <a:normAutofit fontScale="85000" lnSpcReduction="10000"/>
              </a:bodyPr>
              <a:lstStyle/>
              <a:p>
                <a:pPr marL="0" indent="0">
                  <a:buNone/>
                </a:pPr>
                <a14:m>
                  <m:oMathPara xmlns:m="http://schemas.openxmlformats.org/officeDocument/2006/math">
                    <m:oMathParaPr>
                      <m:jc m:val="center"/>
                    </m:oMathParaPr>
                    <m:oMath xmlns:m="http://schemas.openxmlformats.org/officeDocument/2006/math">
                      <m:d>
                        <m:dPr>
                          <m:ctrlPr>
                            <a:rPr i="1" smtClean="0">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𝐕</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𝐕</m:t>
                              </m:r>
                            </m:e>
                            <m:sub>
                              <m:r>
                                <a:rPr>
                                  <a:latin typeface="Cambria Math" panose="02040503050406030204" pitchFamily="18" charset="0"/>
                                </a:rPr>
                                <m:t>2</m:t>
                              </m:r>
                            </m:sub>
                          </m:sSub>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𝐁</m:t>
                              </m:r>
                            </m:e>
                            <m:sub>
                              <m:r>
                                <a:rPr>
                                  <a:latin typeface="Cambria Math" panose="02040503050406030204" pitchFamily="18" charset="0"/>
                                </a:rPr>
                                <m:t>1</m:t>
                              </m:r>
                            </m:sub>
                          </m:sSub>
                        </m:num>
                        <m:den>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4</m:t>
                                  </m:r>
                                  <m:r>
                                    <a:rPr>
                                      <a:latin typeface="Cambria Math" panose="02040503050406030204" pitchFamily="18" charset="0"/>
                                    </a:rPr>
                                    <m:t>𝜋𝜇</m:t>
                                  </m:r>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1</m:t>
                                      </m:r>
                                    </m:sub>
                                  </m:sSub>
                                </m:e>
                              </m:d>
                            </m:e>
                            <m:sup>
                              <m:r>
                                <a:rPr>
                                  <a:latin typeface="Cambria Math" panose="02040503050406030204" pitchFamily="18" charset="0"/>
                                </a:rPr>
                                <m:t>1/2</m:t>
                              </m:r>
                            </m:sup>
                          </m:sSup>
                        </m:den>
                      </m:f>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f>
                                <m:fPr>
                                  <m:ctrlPr>
                                    <a:rPr i="1">
                                      <a:latin typeface="Cambria Math" panose="02040503050406030204" pitchFamily="18" charset="0"/>
                                    </a:rPr>
                                  </m:ctrlPr>
                                </m:fPr>
                                <m:num>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e>
                                  </m:d>
                                  <m:r>
                                    <a:rPr>
                                      <a:latin typeface="Cambria Math" panose="02040503050406030204" pitchFamily="18" charset="0"/>
                                    </a:rPr>
                                    <m:t>4</m:t>
                                  </m:r>
                                  <m:r>
                                    <a:rPr>
                                      <a:latin typeface="Cambria Math" panose="02040503050406030204" pitchFamily="18" charset="0"/>
                                    </a:rPr>
                                    <m:t>𝜋𝜇</m:t>
                                  </m:r>
                                </m:num>
                                <m:den>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1</m:t>
                                          </m:r>
                                        </m:sub>
                                      </m:sSub>
                                    </m:e>
                                    <m:sup>
                                      <m:r>
                                        <a:rPr>
                                          <a:latin typeface="Cambria Math" panose="02040503050406030204" pitchFamily="18" charset="0"/>
                                        </a:rPr>
                                        <m:t>2</m:t>
                                      </m:r>
                                    </m:sup>
                                  </m:sSup>
                                </m:den>
                              </m:f>
                            </m:e>
                          </m:d>
                        </m:e>
                        <m:sup>
                          <m:r>
                            <a:rPr>
                              <a:latin typeface="Cambria Math" panose="02040503050406030204" pitchFamily="18" charset="0"/>
                            </a:rPr>
                            <m:t>1/2</m:t>
                          </m:r>
                        </m:sup>
                      </m:sSup>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𝐁</m:t>
                              </m:r>
                            </m:e>
                            <m:sub>
                              <m:r>
                                <a:rPr lang="ar-AE">
                                  <a:latin typeface="Cambria Math" panose="02040503050406030204" pitchFamily="18" charset="0"/>
                                </a:rPr>
                                <m:t>2</m:t>
                              </m:r>
                            </m:sub>
                          </m:sSub>
                        </m:num>
                        <m:den>
                          <m:sSup>
                            <m:sSupPr>
                              <m:ctrlPr>
                                <a:rPr lang="ar-AE"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4</m:t>
                                  </m:r>
                                  <m:r>
                                    <a:rPr lang="ar-AE">
                                      <a:latin typeface="Cambria Math" panose="02040503050406030204" pitchFamily="18" charset="0"/>
                                    </a:rPr>
                                    <m:t>𝜋𝜇</m:t>
                                  </m:r>
                                  <m:sSub>
                                    <m:sSubPr>
                                      <m:ctrlPr>
                                        <a:rPr lang="ar-AE" i="1">
                                          <a:latin typeface="Cambria Math" panose="02040503050406030204" pitchFamily="18" charset="0"/>
                                        </a:rPr>
                                      </m:ctrlPr>
                                    </m:sSubPr>
                                    <m:e>
                                      <m:r>
                                        <a:rPr lang="ar-AE">
                                          <a:latin typeface="Cambria Math" panose="02040503050406030204" pitchFamily="18" charset="0"/>
                                        </a:rPr>
                                        <m:t>𝜌</m:t>
                                      </m:r>
                                    </m:e>
                                    <m:sub>
                                      <m:r>
                                        <a:rPr lang="ar-AE">
                                          <a:latin typeface="Cambria Math" panose="02040503050406030204" pitchFamily="18" charset="0"/>
                                        </a:rPr>
                                        <m:t>2</m:t>
                                      </m:r>
                                    </m:sub>
                                  </m:sSub>
                                </m:e>
                              </m:d>
                            </m:e>
                            <m:sup>
                              <m:r>
                                <a:rPr lang="ar-AE">
                                  <a:latin typeface="Cambria Math" panose="02040503050406030204" pitchFamily="18" charset="0"/>
                                </a:rPr>
                                <m:t>1/2</m:t>
                              </m:r>
                            </m:sup>
                          </m:sSup>
                        </m:den>
                      </m:f>
                      <m:sSup>
                        <m:sSupPr>
                          <m:ctrlPr>
                            <a:rPr lang="ar-AE"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1−</m:t>
                              </m:r>
                              <m:f>
                                <m:fPr>
                                  <m:ctrlPr>
                                    <a:rPr lang="ar-AE" i="1">
                                      <a:latin typeface="Cambria Math" panose="02040503050406030204" pitchFamily="18" charset="0"/>
                                    </a:rPr>
                                  </m:ctrlPr>
                                </m:fPr>
                                <m:num>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⊥2</m:t>
                                          </m:r>
                                        </m:sub>
                                      </m:sSub>
                                    </m:e>
                                  </m:d>
                                  <m:r>
                                    <a:rPr lang="ar-AE">
                                      <a:latin typeface="Cambria Math" panose="02040503050406030204" pitchFamily="18" charset="0"/>
                                    </a:rPr>
                                    <m:t>4</m:t>
                                  </m:r>
                                  <m:r>
                                    <a:rPr lang="ar-AE">
                                      <a:latin typeface="Cambria Math" panose="02040503050406030204" pitchFamily="18" charset="0"/>
                                    </a:rPr>
                                    <m:t>𝜋𝜇</m:t>
                                  </m:r>
                                </m:num>
                                <m:den>
                                  <m:sSup>
                                    <m:sSupPr>
                                      <m:ctrlPr>
                                        <a:rPr lang="ar-AE" i="1">
                                          <a:latin typeface="Cambria Math" panose="02040503050406030204" pitchFamily="18" charset="0"/>
                                        </a:rPr>
                                      </m:ctrlPr>
                                    </m:sSupPr>
                                    <m:e>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2</m:t>
                                          </m:r>
                                        </m:sub>
                                      </m:sSub>
                                    </m:e>
                                    <m:sup>
                                      <m:r>
                                        <a:rPr lang="ar-AE">
                                          <a:latin typeface="Cambria Math" panose="02040503050406030204" pitchFamily="18" charset="0"/>
                                        </a:rPr>
                                        <m:t>2</m:t>
                                      </m:r>
                                    </m:sup>
                                  </m:sSup>
                                </m:den>
                              </m:f>
                            </m:e>
                          </m:d>
                        </m:e>
                        <m:sup>
                          <m:r>
                            <a:rPr lang="ar-AE">
                              <a:latin typeface="Cambria Math" panose="02040503050406030204" pitchFamily="18" charset="0"/>
                            </a:rPr>
                            <m:t>1/2</m:t>
                          </m:r>
                        </m:sup>
                      </m:sSup>
                    </m:oMath>
                  </m:oMathPara>
                </a14:m>
                <a:endParaRPr lang="ar-AE" dirty="0"/>
              </a:p>
              <a:p>
                <a:pPr marL="0" lvl="0" indent="0">
                  <a:buNone/>
                </a:pPr>
                <a:endParaRPr lang="en-US" dirty="0"/>
              </a:p>
              <a:p>
                <a:pPr marL="0" lvl="0" indent="0">
                  <a:buNone/>
                </a:pPr>
                <a:r>
                  <a:rPr dirty="0"/>
                  <a:t>With first order approximation, the velocity jump across the discontinuity is</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𝑙</m:t>
                          </m:r>
                        </m:sub>
                      </m:sSub>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𝑙</m:t>
                              </m:r>
                            </m:sub>
                          </m:sSub>
                        </m:num>
                        <m:den>
                          <m:rad>
                            <m:radPr>
                              <m:degHide m:val="on"/>
                              <m:ctrlPr>
                                <a:rPr i="1">
                                  <a:latin typeface="Cambria Math" panose="02040503050406030204" pitchFamily="18" charset="0"/>
                                </a:rPr>
                              </m:ctrlPr>
                            </m:radPr>
                            <m:deg/>
                            <m:e>
                              <m:r>
                                <a:rPr>
                                  <a:latin typeface="Cambria Math" panose="02040503050406030204" pitchFamily="18" charset="0"/>
                                </a:rPr>
                                <m:t>4</m:t>
                              </m:r>
                              <m:r>
                                <a:rPr>
                                  <a:latin typeface="Cambria Math" panose="02040503050406030204" pitchFamily="18" charset="0"/>
                                </a:rPr>
                                <m:t>𝜋</m:t>
                              </m:r>
                              <m:r>
                                <a:rPr>
                                  <a:latin typeface="Cambria Math" panose="02040503050406030204" pitchFamily="18" charset="0"/>
                                </a:rPr>
                                <m:t>𝑚𝑛</m:t>
                              </m:r>
                            </m:e>
                          </m:rad>
                        </m:den>
                      </m:f>
                      <m:rad>
                        <m:radPr>
                          <m:degHide m:val="on"/>
                          <m:ctrlPr>
                            <a:rPr i="1">
                              <a:latin typeface="Cambria Math" panose="02040503050406030204" pitchFamily="18" charset="0"/>
                            </a:rPr>
                          </m:ctrlPr>
                        </m:radPr>
                        <m:deg/>
                        <m:e>
                          <m:r>
                            <a:rPr>
                              <a:latin typeface="Cambria Math" panose="02040503050406030204" pitchFamily="18" charset="0"/>
                            </a:rPr>
                            <m:t>1−4</m:t>
                          </m:r>
                          <m:r>
                            <a:rPr>
                              <a:latin typeface="Cambria Math" panose="02040503050406030204" pitchFamily="18" charset="0"/>
                            </a:rPr>
                            <m:t>𝜋</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m:t>
                                  </m:r>
                                </m:sub>
                              </m:sSub>
                            </m:num>
                            <m:den>
                              <m:sSup>
                                <m:sSupPr>
                                  <m:ctrlPr>
                                    <a:rPr i="1">
                                      <a:latin typeface="Cambria Math" panose="02040503050406030204" pitchFamily="18" charset="0"/>
                                    </a:rPr>
                                  </m:ctrlPr>
                                </m:sSupPr>
                                <m:e>
                                  <m:r>
                                    <a:rPr>
                                      <a:latin typeface="Cambria Math" panose="02040503050406030204" pitchFamily="18" charset="0"/>
                                    </a:rPr>
                                    <m:t>𝐵</m:t>
                                  </m:r>
                                </m:e>
                                <m:sup>
                                  <m:r>
                                    <a:rPr>
                                      <a:latin typeface="Cambria Math" panose="02040503050406030204" pitchFamily="18" charset="0"/>
                                    </a:rPr>
                                    <m:t>2</m:t>
                                  </m:r>
                                </m:sup>
                              </m:sSup>
                            </m:den>
                          </m:f>
                        </m:e>
                      </m:ra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603581"/>
              </a:xfrm>
              <a:blipFill>
                <a:blip r:embed="rId2"/>
                <a:stretch>
                  <a:fillRect l="-77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CE3696E-5FF8-33C4-BB37-C54190B20420}"/>
              </a:ext>
            </a:extLst>
          </p:cNvPr>
          <p:cNvSpPr txBox="1"/>
          <p:nvPr/>
        </p:nvSpPr>
        <p:spPr>
          <a:xfrm>
            <a:off x="7058025" y="2051326"/>
            <a:ext cx="1700213" cy="369332"/>
          </a:xfrm>
          <a:prstGeom prst="rect">
            <a:avLst/>
          </a:prstGeom>
          <a:noFill/>
        </p:spPr>
        <p:txBody>
          <a:bodyPr wrap="square">
            <a:spAutoFit/>
          </a:bodyPr>
          <a:lstStyle/>
          <a:p>
            <a:pPr lvl="0"/>
            <a:r>
              <a:rPr lang="en-US" b="1" i="1" dirty="0"/>
              <a:t>Hudson (1970)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Estimated anisotropy</a:t>
            </a:r>
            <a:endParaRPr dirty="0"/>
          </a:p>
        </p:txBody>
      </p:sp>
      <mc:AlternateContent xmlns:mc="http://schemas.openxmlformats.org/markup-compatibility/2006" xmlns:a14="http://schemas.microsoft.com/office/drawing/2010/main">
        <mc:Choice Requires="a14">
          <p:sp>
            <p:nvSpPr>
              <p:cNvPr id="4" name="Text Placeholder 3"/>
              <p:cNvSpPr>
                <a:spLocks noGrp="1"/>
              </p:cNvSpPr>
              <p:nvPr>
                <p:ph idx="1"/>
              </p:nvPr>
            </p:nvSpPr>
            <p:spPr>
              <a:xfrm>
                <a:off x="517890" y="4633126"/>
                <a:ext cx="8108221" cy="626870"/>
              </a:xfrm>
            </p:spPr>
            <p:txBody>
              <a:bodyPr>
                <a:normAutofit/>
              </a:bodyPr>
              <a:lstStyle/>
              <a:p>
                <a:pPr marL="0" indent="0" algn="ctr">
                  <a:buNone/>
                </a:pPr>
                <a14:m>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sub>
                    </m:sSub>
                  </m:oMath>
                </a14:m>
                <a:r>
                  <a:rPr dirty="0"/>
                  <a:t> includes a factor</a:t>
                </a:r>
                <a:r>
                  <a:rPr lang="en-US" dirty="0"/>
                  <a:t>: pressure anisotropy </a:t>
                </a:r>
                <a14:m>
                  <m:oMath xmlns:m="http://schemas.openxmlformats.org/officeDocument/2006/math">
                    <m:r>
                      <a:rPr lang="en-US" smtClean="0">
                        <a:solidFill>
                          <a:srgbClr val="FF0000"/>
                        </a:solidFill>
                        <a:latin typeface="Cambria Math" panose="02040503050406030204" pitchFamily="18" charset="0"/>
                      </a:rPr>
                      <m:t>𝛬</m:t>
                    </m:r>
                    <m:r>
                      <a:rPr lang="en-US" smtClean="0">
                        <a:solidFill>
                          <a:srgbClr val="FF0000"/>
                        </a:solidFill>
                        <a:latin typeface="Cambria Math" panose="02040503050406030204" pitchFamily="18" charset="0"/>
                      </a:rPr>
                      <m:t>=</m:t>
                    </m:r>
                    <m:r>
                      <a:rPr lang="en-US" smtClean="0">
                        <a:solidFill>
                          <a:srgbClr val="FF0000"/>
                        </a:solidFill>
                        <a:latin typeface="Cambria Math" panose="02040503050406030204" pitchFamily="18" charset="0"/>
                      </a:rPr>
                      <m:t>𝜇</m:t>
                    </m:r>
                    <m:d>
                      <m:dPr>
                        <m:ctrlPr>
                          <a:rPr lang="ar-AE" i="1">
                            <a:solidFill>
                              <a:srgbClr val="FF0000"/>
                            </a:solidFill>
                            <a:latin typeface="Cambria Math" panose="02040503050406030204" pitchFamily="18" charset="0"/>
                          </a:rPr>
                        </m:ctrlPr>
                      </m:dPr>
                      <m:e>
                        <m:sSub>
                          <m:sSubPr>
                            <m:ctrlPr>
                              <a:rPr lang="ar-AE" i="1">
                                <a:solidFill>
                                  <a:srgbClr val="FF0000"/>
                                </a:solidFill>
                                <a:latin typeface="Cambria Math" panose="02040503050406030204" pitchFamily="18" charset="0"/>
                              </a:rPr>
                            </m:ctrlPr>
                          </m:sSubPr>
                          <m:e>
                            <m:r>
                              <a:rPr lang="ar-AE">
                                <a:solidFill>
                                  <a:srgbClr val="FF0000"/>
                                </a:solidFill>
                                <a:latin typeface="Cambria Math" panose="02040503050406030204" pitchFamily="18" charset="0"/>
                              </a:rPr>
                              <m:t>𝑃</m:t>
                            </m:r>
                          </m:e>
                          <m:sub>
                            <m:r>
                              <a:rPr lang="ar-AE">
                                <a:solidFill>
                                  <a:srgbClr val="FF0000"/>
                                </a:solidFill>
                                <a:latin typeface="Cambria Math" panose="02040503050406030204" pitchFamily="18" charset="0"/>
                              </a:rPr>
                              <m:t>∥</m:t>
                            </m:r>
                          </m:sub>
                        </m:sSub>
                        <m:r>
                          <a:rPr lang="ar-AE">
                            <a:solidFill>
                              <a:srgbClr val="FF0000"/>
                            </a:solidFill>
                            <a:latin typeface="Cambria Math" panose="02040503050406030204" pitchFamily="18" charset="0"/>
                          </a:rPr>
                          <m:t>−</m:t>
                        </m:r>
                        <m:sSub>
                          <m:sSubPr>
                            <m:ctrlPr>
                              <a:rPr lang="ar-AE" i="1">
                                <a:solidFill>
                                  <a:srgbClr val="FF0000"/>
                                </a:solidFill>
                                <a:latin typeface="Cambria Math" panose="02040503050406030204" pitchFamily="18" charset="0"/>
                              </a:rPr>
                            </m:ctrlPr>
                          </m:sSubPr>
                          <m:e>
                            <m:r>
                              <a:rPr lang="ar-AE">
                                <a:solidFill>
                                  <a:srgbClr val="FF0000"/>
                                </a:solidFill>
                                <a:latin typeface="Cambria Math" panose="02040503050406030204" pitchFamily="18" charset="0"/>
                              </a:rPr>
                              <m:t>𝑃</m:t>
                            </m:r>
                          </m:e>
                          <m:sub>
                            <m:r>
                              <a:rPr lang="ar-AE">
                                <a:solidFill>
                                  <a:srgbClr val="FF0000"/>
                                </a:solidFill>
                                <a:latin typeface="Cambria Math" panose="02040503050406030204" pitchFamily="18" charset="0"/>
                              </a:rPr>
                              <m:t>⊥</m:t>
                            </m:r>
                          </m:sub>
                        </m:sSub>
                      </m:e>
                    </m:d>
                    <m:r>
                      <a:rPr lang="ar-AE">
                        <a:solidFill>
                          <a:srgbClr val="FF0000"/>
                        </a:solidFill>
                        <a:latin typeface="Cambria Math" panose="02040503050406030204" pitchFamily="18" charset="0"/>
                      </a:rPr>
                      <m:t>/</m:t>
                    </m:r>
                    <m:sSup>
                      <m:sSupPr>
                        <m:ctrlPr>
                          <a:rPr lang="ar-AE" i="1">
                            <a:solidFill>
                              <a:srgbClr val="FF0000"/>
                            </a:solidFill>
                            <a:latin typeface="Cambria Math" panose="02040503050406030204" pitchFamily="18" charset="0"/>
                          </a:rPr>
                        </m:ctrlPr>
                      </m:sSupPr>
                      <m:e>
                        <m:r>
                          <a:rPr lang="ar-AE">
                            <a:solidFill>
                              <a:srgbClr val="FF0000"/>
                            </a:solidFill>
                            <a:latin typeface="Cambria Math" panose="02040503050406030204" pitchFamily="18" charset="0"/>
                          </a:rPr>
                          <m:t>𝐵</m:t>
                        </m:r>
                      </m:e>
                      <m:sup>
                        <m:r>
                          <a:rPr lang="ar-AE">
                            <a:solidFill>
                              <a:srgbClr val="FF0000"/>
                            </a:solidFill>
                            <a:latin typeface="Cambria Math" panose="02040503050406030204" pitchFamily="18" charset="0"/>
                          </a:rPr>
                          <m:t>2</m:t>
                        </m:r>
                      </m:sup>
                    </m:sSup>
                  </m:oMath>
                </a14:m>
                <a:endParaRPr lang="ar-AE" dirty="0"/>
              </a:p>
            </p:txBody>
          </p:sp>
        </mc:Choice>
        <mc:Fallback xmlns="">
          <p:sp>
            <p:nvSpPr>
              <p:cNvPr id="4" name="Text Placeholder 3"/>
              <p:cNvSpPr>
                <a:spLocks noGrp="1" noRot="1" noChangeAspect="1" noMove="1" noResize="1" noEditPoints="1" noAdjustHandles="1" noChangeArrowheads="1" noChangeShapeType="1" noTextEdit="1"/>
              </p:cNvSpPr>
              <p:nvPr>
                <p:ph idx="1"/>
              </p:nvPr>
            </p:nvSpPr>
            <p:spPr>
              <a:xfrm>
                <a:off x="517890" y="4633126"/>
                <a:ext cx="8108221" cy="626870"/>
              </a:xfrm>
              <a:blipFill>
                <a:blip r:embed="rId3"/>
                <a:stretch>
                  <a:fillRect t="-7843" r="-1094"/>
                </a:stretch>
              </a:blipFill>
            </p:spPr>
            <p:txBody>
              <a:bodyPr/>
              <a:lstStyle/>
              <a:p>
                <a:r>
                  <a:rPr lang="en-US">
                    <a:noFill/>
                  </a:rPr>
                  <a:t> </a:t>
                </a:r>
              </a:p>
            </p:txBody>
          </p:sp>
        </mc:Fallback>
      </mc:AlternateContent>
      <p:pic>
        <p:nvPicPr>
          <p:cNvPr id="3" name="Picture 1" descr="../figures/enc2/anisotropy.spi_n_spi.png"/>
          <p:cNvPicPr>
            <a:picLocks noGrp="1" noChangeAspect="1"/>
          </p:cNvPicPr>
          <p:nvPr/>
        </p:nvPicPr>
        <p:blipFill>
          <a:blip r:embed="rId4"/>
          <a:stretch>
            <a:fillRect/>
          </a:stretch>
        </p:blipFill>
        <p:spPr bwMode="auto">
          <a:xfrm>
            <a:off x="10555357" y="5558653"/>
            <a:ext cx="7497358" cy="3748679"/>
          </a:xfrm>
          <a:prstGeom prst="rect">
            <a:avLst/>
          </a:prstGeom>
          <a:noFill/>
          <a:ln w="9525">
            <a:noFill/>
            <a:headEnd/>
            <a:tailEnd/>
          </a:ln>
        </p:spPr>
      </p:pic>
      <p:pic>
        <p:nvPicPr>
          <p:cNvPr id="5" name="Picture 1" descr="../figures/anisotropy_theory.png">
            <a:extLst>
              <a:ext uri="{FF2B5EF4-FFF2-40B4-BE49-F238E27FC236}">
                <a16:creationId xmlns:a16="http://schemas.microsoft.com/office/drawing/2014/main" id="{45E70208-50A1-10E7-5410-3F71AF733AB9}"/>
              </a:ext>
            </a:extLst>
          </p:cNvPr>
          <p:cNvPicPr>
            <a:picLocks noGrp="1" noChangeAspect="1"/>
          </p:cNvPicPr>
          <p:nvPr/>
        </p:nvPicPr>
        <p:blipFill>
          <a:blip r:embed="rId5"/>
          <a:stretch>
            <a:fillRect/>
          </a:stretch>
        </p:blipFill>
        <p:spPr bwMode="auto">
          <a:xfrm>
            <a:off x="796622" y="857747"/>
            <a:ext cx="7550757" cy="3775379"/>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Examples of discontinuities</a:t>
            </a:r>
          </a:p>
        </p:txBody>
      </p:sp>
      <p:pic>
        <p:nvPicPr>
          <p:cNvPr id="6" name="Picture 5" descr="A graph of a graph of a graph&#10;&#10;Description automatically generated with medium confidence">
            <a:extLst>
              <a:ext uri="{FF2B5EF4-FFF2-40B4-BE49-F238E27FC236}">
                <a16:creationId xmlns:a16="http://schemas.microsoft.com/office/drawing/2014/main" id="{C11FC1C2-D1B9-3B50-1EE0-AA3E0793D2AF}"/>
              </a:ext>
            </a:extLst>
          </p:cNvPr>
          <p:cNvPicPr>
            <a:picLocks noChangeAspect="1"/>
          </p:cNvPicPr>
          <p:nvPr/>
        </p:nvPicPr>
        <p:blipFill>
          <a:blip r:embed="rId3"/>
          <a:stretch>
            <a:fillRect/>
          </a:stretch>
        </p:blipFill>
        <p:spPr>
          <a:xfrm>
            <a:off x="117959" y="1432199"/>
            <a:ext cx="8908082" cy="29658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Anisotropy </a:t>
            </a:r>
            <a:r>
              <a:rPr dirty="0"/>
              <a:t>Observations</a:t>
            </a:r>
          </a:p>
        </p:txBody>
      </p:sp>
      <p:pic>
        <p:nvPicPr>
          <p:cNvPr id="3" name="Picture 1" descr="../figures/apjad110bf7_hr.jpg"/>
          <p:cNvPicPr>
            <a:picLocks noGrp="1" noChangeAspect="1"/>
          </p:cNvPicPr>
          <p:nvPr/>
        </p:nvPicPr>
        <p:blipFill>
          <a:blip r:embed="rId3"/>
          <a:stretch>
            <a:fillRect/>
          </a:stretch>
        </p:blipFill>
        <p:spPr bwMode="auto">
          <a:xfrm>
            <a:off x="-3015663" y="1329229"/>
            <a:ext cx="2689801" cy="2485041"/>
          </a:xfrm>
          <a:prstGeom prst="rect">
            <a:avLst/>
          </a:prstGeom>
          <a:noFill/>
          <a:ln w="9525">
            <a:noFill/>
            <a:headEnd/>
            <a:tailEnd/>
          </a:ln>
        </p:spPr>
      </p:pic>
      <p:pic>
        <p:nvPicPr>
          <p:cNvPr id="7" name="Picture 6" descr="../figures/anisotropy_comparison_2d.png">
            <a:extLst>
              <a:ext uri="{FF2B5EF4-FFF2-40B4-BE49-F238E27FC236}">
                <a16:creationId xmlns:a16="http://schemas.microsoft.com/office/drawing/2014/main" id="{E0B392B8-6AA4-B27B-B382-28FCB6439EA7}"/>
              </a:ext>
            </a:extLst>
          </p:cNvPr>
          <p:cNvPicPr>
            <a:picLocks noGrp="1" noChangeAspect="1"/>
          </p:cNvPicPr>
          <p:nvPr/>
        </p:nvPicPr>
        <p:blipFill>
          <a:blip r:embed="rId4"/>
          <a:stretch>
            <a:fillRect/>
          </a:stretch>
        </p:blipFill>
        <p:spPr bwMode="auto">
          <a:xfrm>
            <a:off x="2153923" y="1063229"/>
            <a:ext cx="4836154" cy="4050582"/>
          </a:xfrm>
          <a:prstGeom prst="rect">
            <a:avLst/>
          </a:prstGeom>
          <a:noFill/>
          <a:ln w="9525">
            <a:noFill/>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1"/>
                <a:ext cx="8229600" cy="3846634"/>
              </a:xfrm>
            </p:spPr>
            <p:txBody>
              <a:bodyPr>
                <a:normAutofit fontScale="85000" lnSpcReduction="10000"/>
              </a:bodyPr>
              <a:lstStyle/>
              <a:p>
                <a:pPr lvl="0"/>
                <a:r>
                  <a:rPr dirty="0"/>
                  <a:t>Normalized thickness and current density of discontinuities remain constant with radial distance</a:t>
                </a:r>
                <a:r>
                  <a:rPr lang="en-US" dirty="0"/>
                  <a:t> (negligible change compared to their spread) </a:t>
                </a:r>
              </a:p>
              <a:p>
                <a:pPr lvl="1"/>
                <a:r>
                  <a:rPr lang="en-US" dirty="0"/>
                  <a:t>Thickness =&gt; ion inertial length</a:t>
                </a:r>
              </a:p>
              <a:p>
                <a:pPr lvl="1"/>
                <a:r>
                  <a:rPr lang="en-US" dirty="0"/>
                  <a:t>Current density =&gt; Alfven velocity (current density)</a:t>
                </a:r>
              </a:p>
              <a:p>
                <a:pPr lvl="1"/>
                <a:endParaRPr lang="en-US" dirty="0"/>
              </a:p>
              <a:p>
                <a:r>
                  <a:rPr lang="en-US" dirty="0"/>
                  <a:t>Better alignment period has a slightly better agreement of the properties of the discontinuities (normalized thickness, current density, </a:t>
                </a:r>
                <a14:m>
                  <m:oMath xmlns:m="http://schemas.openxmlformats.org/officeDocument/2006/math">
                    <m:d>
                      <m:dPr>
                        <m:begChr m:val="|"/>
                        <m:endChr m:val="|"/>
                        <m:ctrlPr>
                          <a:rPr lang="ar-AE" i="1" smtClean="0">
                            <a:latin typeface="Cambria Math" panose="02040503050406030204" pitchFamily="18" charset="0"/>
                          </a:rPr>
                        </m:ctrlPr>
                      </m:dPr>
                      <m:e>
                        <m:r>
                          <a:rPr lang="ar-AE">
                            <a:latin typeface="Cambria Math" panose="02040503050406030204" pitchFamily="18" charset="0"/>
                          </a:rPr>
                          <m:t>𝛥</m:t>
                        </m:r>
                        <m:r>
                          <a:rPr lang="ar-AE">
                            <a:latin typeface="Cambria Math" panose="02040503050406030204" pitchFamily="18" charset="0"/>
                          </a:rPr>
                          <m:t>𝐁</m:t>
                        </m:r>
                        <m:r>
                          <a:rPr lang="ar-AE">
                            <a:latin typeface="Cambria Math" panose="02040503050406030204" pitchFamily="18" charset="0"/>
                          </a:rPr>
                          <m:t>/</m:t>
                        </m:r>
                        <m:r>
                          <a:rPr lang="ar-AE">
                            <a:latin typeface="Cambria Math" panose="02040503050406030204" pitchFamily="18" charset="0"/>
                          </a:rPr>
                          <m:t>𝐵</m:t>
                        </m:r>
                      </m:e>
                    </m:d>
                  </m:oMath>
                </a14:m>
                <a:r>
                  <a:rPr lang="en-US" dirty="0"/>
                  <a:t> and rotation angle).</a:t>
                </a:r>
              </a:p>
              <a:p>
                <a14:m>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𝑁</m:t>
                        </m:r>
                      </m:sub>
                    </m:sSub>
                    <m:r>
                      <a:rPr lang="ar-AE">
                        <a:latin typeface="Cambria Math" panose="02040503050406030204" pitchFamily="18" charset="0"/>
                      </a:rPr>
                      <m:t>/</m:t>
                    </m:r>
                    <m:r>
                      <a:rPr lang="ar-AE">
                        <a:latin typeface="Cambria Math" panose="02040503050406030204" pitchFamily="18" charset="0"/>
                      </a:rPr>
                      <m:t>𝐵</m:t>
                    </m:r>
                    <m:r>
                      <a:rPr lang="ar-AE" i="1">
                        <a:latin typeface="Cambria Math" panose="02040503050406030204" pitchFamily="18" charset="0"/>
                      </a:rPr>
                      <m:t> </m:t>
                    </m:r>
                  </m:oMath>
                </a14:m>
                <a:r>
                  <a:rPr lang="en-US" dirty="0"/>
                  <a:t> and in-plane rotation angle are significantly different.</a:t>
                </a:r>
              </a:p>
              <a:p>
                <a:pPr marL="342900" lvl="1" indent="0">
                  <a:buNone/>
                </a:pPr>
                <a:endParaRPr lang="en-US" dirty="0"/>
              </a:p>
              <a:p>
                <a:r>
                  <a:rPr lang="en-US" sz="1800" dirty="0"/>
                  <a:t>Alfvénic nature of the observed discontinuities from velocity correlation</a:t>
                </a:r>
              </a:p>
              <a:p>
                <a:pPr lvl="0"/>
                <a:r>
                  <a:rPr lang="en-US" sz="1800" dirty="0"/>
                  <a:t>Anisotropy of the plasma is expected to be larger near the sun to explain the observed speed change ratio </a:t>
                </a:r>
                <a14:m>
                  <m:oMath xmlns:m="http://schemas.openxmlformats.org/officeDocument/2006/math">
                    <m:r>
                      <a:rPr lang="en-US" sz="1800">
                        <a:latin typeface="Cambria Math" panose="02040503050406030204" pitchFamily="18" charset="0"/>
                      </a:rPr>
                      <m:t>𝛥</m:t>
                    </m:r>
                    <m:sSub>
                      <m:sSubPr>
                        <m:ctrlPr>
                          <a:rPr lang="ar-AE" sz="1800" i="1">
                            <a:latin typeface="Cambria Math" panose="02040503050406030204" pitchFamily="18" charset="0"/>
                          </a:rPr>
                        </m:ctrlPr>
                      </m:sSubPr>
                      <m:e>
                        <m:r>
                          <a:rPr lang="ar-AE" sz="1800">
                            <a:latin typeface="Cambria Math" panose="02040503050406030204" pitchFamily="18" charset="0"/>
                          </a:rPr>
                          <m:t>𝑣</m:t>
                        </m:r>
                      </m:e>
                      <m:sub>
                        <m:r>
                          <a:rPr lang="ar-AE" sz="1800">
                            <a:latin typeface="Cambria Math" panose="02040503050406030204" pitchFamily="18" charset="0"/>
                          </a:rPr>
                          <m:t>𝑖</m:t>
                        </m:r>
                      </m:sub>
                    </m:sSub>
                    <m:r>
                      <a:rPr lang="ar-AE" sz="1800">
                        <a:latin typeface="Cambria Math" panose="02040503050406030204" pitchFamily="18" charset="0"/>
                      </a:rPr>
                      <m:t>/</m:t>
                    </m:r>
                    <m:r>
                      <a:rPr lang="ar-AE" sz="1800">
                        <a:latin typeface="Cambria Math" panose="02040503050406030204" pitchFamily="18" charset="0"/>
                      </a:rPr>
                      <m:t>𝛥</m:t>
                    </m:r>
                    <m:sSub>
                      <m:sSubPr>
                        <m:ctrlPr>
                          <a:rPr lang="ar-AE" sz="1800" i="1">
                            <a:latin typeface="Cambria Math" panose="02040503050406030204" pitchFamily="18" charset="0"/>
                          </a:rPr>
                        </m:ctrlPr>
                      </m:sSubPr>
                      <m:e>
                        <m:r>
                          <a:rPr lang="ar-AE" sz="1800">
                            <a:latin typeface="Cambria Math" panose="02040503050406030204" pitchFamily="18" charset="0"/>
                          </a:rPr>
                          <m:t>𝑣</m:t>
                        </m:r>
                      </m:e>
                      <m:sub>
                        <m:r>
                          <a:rPr lang="ar-AE" sz="1800">
                            <a:latin typeface="Cambria Math" panose="02040503050406030204" pitchFamily="18" charset="0"/>
                          </a:rPr>
                          <m:t>𝐴</m:t>
                        </m:r>
                      </m:sub>
                    </m:sSub>
                  </m:oMath>
                </a14:m>
                <a:r>
                  <a:rPr lang="ar-AE"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1"/>
                <a:ext cx="8229600" cy="3846634"/>
              </a:xfrm>
              <a:blipFill>
                <a:blip r:embed="rId2"/>
                <a:stretch>
                  <a:fillRect l="-617" t="-1974" r="-926"/>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CCBE8-A2FD-CEE8-AA64-F9F9EF26E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25A42-AB1C-EF5E-C15C-D44CDFE92CCC}"/>
              </a:ext>
            </a:extLst>
          </p:cNvPr>
          <p:cNvSpPr>
            <a:spLocks noGrp="1"/>
          </p:cNvSpPr>
          <p:nvPr>
            <p:ph type="title"/>
          </p:nvPr>
        </p:nvSpPr>
        <p:spPr/>
        <p:txBody>
          <a:bodyPr>
            <a:normAutofit/>
          </a:bodyPr>
          <a:lstStyle/>
          <a:p>
            <a:r>
              <a:rPr lang="en-US" dirty="0"/>
              <a:t>Multifluid model of a one-dimensional steady state force-free current sheet</a:t>
            </a:r>
          </a:p>
        </p:txBody>
      </p:sp>
      <p:sp>
        <p:nvSpPr>
          <p:cNvPr id="3" name="Text Placeholder 2">
            <a:extLst>
              <a:ext uri="{FF2B5EF4-FFF2-40B4-BE49-F238E27FC236}">
                <a16:creationId xmlns:a16="http://schemas.microsoft.com/office/drawing/2014/main" id="{6781217B-94B6-A9DC-72C9-7A09D3451872}"/>
              </a:ext>
            </a:extLst>
          </p:cNvPr>
          <p:cNvSpPr>
            <a:spLocks noGrp="1"/>
          </p:cNvSpPr>
          <p:nvPr>
            <p:ph type="body" idx="1"/>
          </p:nvPr>
        </p:nvSpPr>
        <p:spPr/>
        <p:txBody>
          <a:bodyPr/>
          <a:lstStyle/>
          <a:p>
            <a:r>
              <a:rPr lang="en-US" dirty="0"/>
              <a:t>Part Three</a:t>
            </a:r>
          </a:p>
        </p:txBody>
      </p:sp>
    </p:spTree>
    <p:extLst>
      <p:ext uri="{BB962C8B-B14F-4D97-AF65-F5344CB8AC3E}">
        <p14:creationId xmlns:p14="http://schemas.microsoft.com/office/powerpoint/2010/main" val="394082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a:bodyPr>
          <a:lstStyle/>
          <a:p>
            <a:pPr marL="0" lvl="0" indent="0">
              <a:buNone/>
            </a:pPr>
            <a:r>
              <a:rPr sz="2400" dirty="0"/>
              <a:t>Theory - previous art</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208491" cy="3997380"/>
              </a:xfrm>
            </p:spPr>
            <p:txBody>
              <a:bodyPr>
                <a:normAutofit/>
              </a:bodyPr>
              <a:lstStyle/>
              <a:p>
                <a:pPr marL="0" lvl="0" indent="0">
                  <a:spcBef>
                    <a:spcPts val="3000"/>
                  </a:spcBef>
                  <a:buNone/>
                </a:pPr>
                <a:r>
                  <a:rPr sz="1600" b="1" dirty="0"/>
                  <a:t>Multi-fluid model</a:t>
                </a:r>
              </a:p>
              <a:p>
                <a:pPr marL="0" lvl="0" indent="0">
                  <a:buNone/>
                </a:pPr>
                <a:r>
                  <a:rPr sz="1600" dirty="0"/>
                  <a:t>A multi-fluid model is developed to estimate the ratio of </a:t>
                </a:r>
                <a14:m>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𝑉𝐵</m:t>
                        </m:r>
                      </m:sub>
                    </m:sSub>
                  </m:oMath>
                </a14:m>
                <a:r>
                  <a:rPr sz="1600" dirty="0"/>
                  <a:t> (Neugebauer et al. 1984).</a:t>
                </a:r>
                <a:endParaRPr lang="en-US" sz="1600" dirty="0"/>
              </a:p>
              <a:p>
                <a:pPr marL="0" lvl="0" indent="0">
                  <a:buNone/>
                </a:pPr>
                <a:endParaRPr sz="1600" dirty="0"/>
              </a:p>
              <a:p>
                <a:pPr marL="0" lvl="0" indent="0">
                  <a:buNone/>
                </a:pPr>
                <a14:m>
                  <m:oMathPara xmlns:m="http://schemas.openxmlformats.org/officeDocument/2006/math">
                    <m:oMathParaPr>
                      <m:jc m:val="center"/>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𝑉𝐵</m:t>
                          </m:r>
                        </m:sub>
                      </m:sSub>
                      <m:d>
                        <m:dPr>
                          <m:ctrlPr>
                            <a:rPr sz="1600" i="1">
                              <a:latin typeface="Cambria Math" panose="02040503050406030204" pitchFamily="18" charset="0"/>
                            </a:rPr>
                          </m:ctrlPr>
                        </m:dPr>
                        <m:e>
                          <m:r>
                            <m:rPr>
                              <m:nor/>
                            </m:rPr>
                            <a:rPr sz="1600"/>
                            <m:t> </m:t>
                          </m:r>
                          <m:r>
                            <m:rPr>
                              <m:nor/>
                            </m:rPr>
                            <a:rPr sz="1600"/>
                            <m:t>multi</m:t>
                          </m:r>
                          <m:r>
                            <m:rPr>
                              <m:nor/>
                            </m:rPr>
                            <a:rPr sz="1600"/>
                            <m:t> </m:t>
                          </m:r>
                        </m:e>
                      </m:d>
                      <m:r>
                        <a:rPr sz="1600">
                          <a:latin typeface="Cambria Math" panose="02040503050406030204" pitchFamily="18" charset="0"/>
                        </a:rPr>
                        <m:t>=</m:t>
                      </m:r>
                      <m:sSup>
                        <m:sSupPr>
                          <m:ctrlPr>
                            <a:rPr sz="1600" i="1">
                              <a:latin typeface="Cambria Math" panose="02040503050406030204" pitchFamily="18" charset="0"/>
                            </a:rPr>
                          </m:ctrlPr>
                        </m:sSupPr>
                        <m:e>
                          <m:d>
                            <m:dPr>
                              <m:ctrlPr>
                                <a:rPr sz="1600" i="1">
                                  <a:latin typeface="Cambria Math" panose="02040503050406030204" pitchFamily="18" charset="0"/>
                                </a:rPr>
                              </m:ctrlPr>
                            </m:dPr>
                            <m:e>
                              <m:f>
                                <m:fPr>
                                  <m:ctrlPr>
                                    <a:rPr sz="1600" i="1">
                                      <a:latin typeface="Cambria Math" panose="02040503050406030204" pitchFamily="18" charset="0"/>
                                    </a:rPr>
                                  </m:ctrlPr>
                                </m:fPr>
                                <m:num>
                                  <m:r>
                                    <a:rPr sz="1600">
                                      <a:latin typeface="Cambria Math" panose="02040503050406030204" pitchFamily="18" charset="0"/>
                                    </a:rPr>
                                    <m:t>1</m:t>
                                  </m:r>
                                </m:num>
                                <m:den>
                                  <m:r>
                                    <a:rPr sz="1600">
                                      <a:latin typeface="Cambria Math" panose="02040503050406030204" pitchFamily="18" charset="0"/>
                                    </a:rPr>
                                    <m:t>𝐴</m:t>
                                  </m:r>
                                </m:den>
                              </m:f>
                              <m:nary>
                                <m:naryPr>
                                  <m:chr m:val="∑"/>
                                  <m:limLoc m:val="undOvr"/>
                                  <m:ctrlPr>
                                    <a:rPr sz="1600" i="1">
                                      <a:latin typeface="Cambria Math" panose="02040503050406030204" pitchFamily="18" charset="0"/>
                                    </a:rPr>
                                  </m:ctrlPr>
                                </m:naryPr>
                                <m:sub>
                                  <m:r>
                                    <a:rPr sz="1600">
                                      <a:latin typeface="Cambria Math" panose="02040503050406030204" pitchFamily="18" charset="0"/>
                                    </a:rPr>
                                    <m:t>𝑖</m:t>
                                  </m:r>
                                </m:sub>
                                <m:sup>
                                  <m:r>
                                    <a:rPr sz="1600">
                                      <a:latin typeface="Cambria Math" panose="02040503050406030204" pitchFamily="18" charset="0"/>
                                    </a:rPr>
                                    <m:t>​</m:t>
                                  </m:r>
                                </m:sup>
                                <m:e>
                                  <m:f>
                                    <m:fPr>
                                      <m:ctrlPr>
                                        <a:rPr sz="1600" i="1">
                                          <a:latin typeface="Cambria Math" panose="02040503050406030204" pitchFamily="18" charset="0"/>
                                        </a:rPr>
                                      </m:ctrlPr>
                                    </m:fPr>
                                    <m:num>
                                      <m:sSup>
                                        <m:sSupPr>
                                          <m:ctrlPr>
                                            <a:rPr sz="1600" i="1">
                                              <a:latin typeface="Cambria Math" panose="02040503050406030204" pitchFamily="18" charset="0"/>
                                            </a:rPr>
                                          </m:ctrlPr>
                                        </m:sSupPr>
                                        <m:e>
                                          <m:d>
                                            <m:dPr>
                                              <m:begChr m:val="|"/>
                                              <m:endChr m:val="|"/>
                                              <m:ctrlPr>
                                                <a:rPr sz="1600" i="1">
                                                  <a:latin typeface="Cambria Math" panose="02040503050406030204" pitchFamily="18" charset="0"/>
                                                </a:rPr>
                                              </m:ctrlPr>
                                            </m:dPr>
                                            <m:e>
                                              <m:r>
                                                <a:rPr sz="1600">
                                                  <a:latin typeface="Cambria Math" panose="02040503050406030204" pitchFamily="18" charset="0"/>
                                                </a:rPr>
                                                <m:t>𝛥</m:t>
                                              </m:r>
                                              <m:sSub>
                                                <m:sSubPr>
                                                  <m:ctrlPr>
                                                    <a:rPr sz="1600" i="1">
                                                      <a:latin typeface="Cambria Math" panose="02040503050406030204" pitchFamily="18" charset="0"/>
                                                    </a:rPr>
                                                  </m:ctrlPr>
                                                </m:sSubPr>
                                                <m:e>
                                                  <m:r>
                                                    <a:rPr sz="1600">
                                                      <a:latin typeface="Cambria Math" panose="02040503050406030204" pitchFamily="18" charset="0"/>
                                                    </a:rPr>
                                                    <m:t>𝐕</m:t>
                                                  </m:r>
                                                </m:e>
                                                <m:sub>
                                                  <m:r>
                                                    <a:rPr sz="1600">
                                                      <a:latin typeface="Cambria Math" panose="02040503050406030204" pitchFamily="18" charset="0"/>
                                                    </a:rPr>
                                                    <m:t>𝐢</m:t>
                                                  </m:r>
                                                </m:sub>
                                              </m:sSub>
                                            </m:e>
                                          </m:d>
                                        </m:e>
                                        <m:sup>
                                          <m:r>
                                            <a:rPr sz="1600">
                                              <a:latin typeface="Cambria Math" panose="02040503050406030204" pitchFamily="18" charset="0"/>
                                            </a:rPr>
                                            <m:t>2</m:t>
                                          </m:r>
                                        </m:sup>
                                      </m:sSup>
                                    </m:num>
                                    <m:den>
                                      <m:sSup>
                                        <m:sSupPr>
                                          <m:ctrlPr>
                                            <a:rPr sz="1600" i="1">
                                              <a:latin typeface="Cambria Math" panose="02040503050406030204" pitchFamily="18" charset="0"/>
                                            </a:rPr>
                                          </m:ctrlPr>
                                        </m:sSupPr>
                                        <m:e>
                                          <m:d>
                                            <m:dPr>
                                              <m:begChr m:val="|"/>
                                              <m:endChr m:val="|"/>
                                              <m:ctrlPr>
                                                <a:rPr sz="1600" i="1">
                                                  <a:latin typeface="Cambria Math" panose="02040503050406030204" pitchFamily="18" charset="0"/>
                                                </a:rPr>
                                              </m:ctrlPr>
                                            </m:dPr>
                                            <m:e>
                                              <m:r>
                                                <a:rPr sz="1600">
                                                  <a:latin typeface="Cambria Math" panose="02040503050406030204" pitchFamily="18" charset="0"/>
                                                </a:rPr>
                                                <m:t>𝛥</m:t>
                                              </m:r>
                                              <m:sSub>
                                                <m:sSubPr>
                                                  <m:ctrlPr>
                                                    <a:rPr sz="1600" i="1">
                                                      <a:latin typeface="Cambria Math" panose="02040503050406030204" pitchFamily="18" charset="0"/>
                                                    </a:rPr>
                                                  </m:ctrlPr>
                                                </m:sSubPr>
                                                <m:e>
                                                  <m:r>
                                                    <a:rPr sz="1600">
                                                      <a:latin typeface="Cambria Math" panose="02040503050406030204" pitchFamily="18" charset="0"/>
                                                    </a:rPr>
                                                    <m:t>𝐕</m:t>
                                                  </m:r>
                                                </m:e>
                                                <m:sub>
                                                  <m:r>
                                                    <a:rPr sz="1600">
                                                      <a:latin typeface="Cambria Math" panose="02040503050406030204" pitchFamily="18" charset="0"/>
                                                    </a:rPr>
                                                    <m:t>𝐢</m:t>
                                                  </m:r>
                                                  <m:r>
                                                    <a:rPr sz="1600">
                                                      <a:latin typeface="Cambria Math" panose="02040503050406030204" pitchFamily="18" charset="0"/>
                                                    </a:rPr>
                                                    <m:t>,</m:t>
                                                  </m:r>
                                                  <m:r>
                                                    <a:rPr sz="1600">
                                                      <a:latin typeface="Cambria Math" panose="02040503050406030204" pitchFamily="18" charset="0"/>
                                                    </a:rPr>
                                                    <m:t>𝐀</m:t>
                                                  </m:r>
                                                </m:sub>
                                              </m:sSub>
                                            </m:e>
                                          </m:d>
                                        </m:e>
                                        <m:sup>
                                          <m:r>
                                            <a:rPr sz="1600">
                                              <a:latin typeface="Cambria Math" panose="02040503050406030204" pitchFamily="18" charset="0"/>
                                            </a:rPr>
                                            <m:t>2</m:t>
                                          </m:r>
                                        </m:sup>
                                      </m:sSup>
                                    </m:den>
                                  </m:f>
                                </m:e>
                              </m:nary>
                            </m:e>
                          </m:d>
                        </m:e>
                        <m:sup>
                          <m:r>
                            <a:rPr sz="1600">
                              <a:latin typeface="Cambria Math" panose="02040503050406030204" pitchFamily="18" charset="0"/>
                            </a:rPr>
                            <m:t>1/2</m:t>
                          </m:r>
                        </m:sup>
                      </m:sSup>
                    </m:oMath>
                  </m:oMathPara>
                </a14:m>
                <a:endParaRPr sz="1600" dirty="0"/>
              </a:p>
              <a:p>
                <a:pPr marL="0" lvl="0" indent="0">
                  <a:buNone/>
                </a:pPr>
                <a:endParaRPr lang="en-US" sz="1600" dirty="0"/>
              </a:p>
              <a:p>
                <a:r>
                  <a:rPr lang="en-US" sz="1600" dirty="0"/>
                  <a:t>However no analytical solution is provided for the force-free current sheet.</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208491" cy="3997380"/>
              </a:xfrm>
              <a:blipFill>
                <a:blip r:embed="rId2"/>
                <a:stretch>
                  <a:fillRect l="-1186" t="-316"/>
                </a:stretch>
              </a:blipFill>
            </p:spPr>
            <p:txBody>
              <a:bodyPr/>
              <a:lstStyle/>
              <a:p>
                <a:r>
                  <a:rPr lang="en-US">
                    <a:noFill/>
                  </a:rPr>
                  <a:t> </a:t>
                </a:r>
              </a:p>
            </p:txBody>
          </p:sp>
        </mc:Fallback>
      </mc:AlternateContent>
      <p:pic>
        <p:nvPicPr>
          <p:cNvPr id="3" name="Picture 1" descr="figures/jgra18999-fig-0001.png"/>
          <p:cNvPicPr>
            <a:picLocks noGrp="1" noChangeAspect="1"/>
          </p:cNvPicPr>
          <p:nvPr/>
        </p:nvPicPr>
        <p:blipFill>
          <a:blip r:embed="rId3"/>
          <a:stretch>
            <a:fillRect/>
          </a:stretch>
        </p:blipFill>
        <p:spPr bwMode="auto">
          <a:xfrm>
            <a:off x="3975100" y="203200"/>
            <a:ext cx="4305300" cy="3873500"/>
          </a:xfrm>
          <a:prstGeom prst="rect">
            <a:avLst/>
          </a:prstGeom>
          <a:noFill/>
          <a:ln w="9525">
            <a:noFill/>
            <a:headEnd/>
            <a:tailEnd/>
          </a:ln>
        </p:spPr>
      </p:pic>
      <p:sp>
        <p:nvSpPr>
          <p:cNvPr id="5" name="TextBox 3"/>
          <p:cNvSpPr txBox="1"/>
          <p:nvPr/>
        </p:nvSpPr>
        <p:spPr>
          <a:xfrm>
            <a:off x="3568700" y="4076700"/>
            <a:ext cx="5105400" cy="508000"/>
          </a:xfrm>
          <a:prstGeom prst="rect">
            <a:avLst/>
          </a:prstGeom>
          <a:noFill/>
        </p:spPr>
        <p:txBody>
          <a:bodyPr/>
          <a:lstStyle/>
          <a:p>
            <a:pPr marL="0" lvl="0" indent="0" algn="ctr">
              <a:buNone/>
            </a:pPr>
            <a:r>
              <a:rPr dirty="0"/>
              <a:t>Ion trajectories in model magnetic field.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p:txBody>
              <a:bodyPr>
                <a:normAutofit/>
              </a:bodyPr>
              <a:lstStyle/>
              <a:p>
                <a:pPr marL="0" lvl="0" indent="0">
                  <a:spcBef>
                    <a:spcPts val="3000"/>
                  </a:spcBef>
                  <a:buNone/>
                </a:pPr>
                <a:r>
                  <a:rPr lang="en-US" sz="1400" b="1" dirty="0"/>
                  <a:t>Steinhauer, McCarthy, and Whipple (2008)</a:t>
                </a:r>
              </a:p>
              <a:p>
                <a:pPr marL="0" lvl="0" indent="0">
                  <a:buNone/>
                </a:pPr>
                <a:endParaRPr lang="en-US" dirty="0"/>
              </a:p>
              <a:p>
                <a:pPr marL="0" lvl="0" indent="0">
                  <a:buNone/>
                </a:pPr>
                <a:r>
                  <a:rPr lang="en-US" sz="1600" dirty="0"/>
                  <a:t>A multifluid model to study the steady state </a:t>
                </a:r>
                <a:r>
                  <a:rPr lang="en-US" sz="1600" b="1" dirty="0"/>
                  <a:t>magnetotail</a:t>
                </a:r>
                <a:r>
                  <a:rPr lang="en-US" sz="1600" dirty="0"/>
                  <a:t> current sheet.</a:t>
                </a:r>
              </a:p>
              <a:p>
                <a:pPr marL="0" lvl="0" indent="0">
                  <a:buNone/>
                </a:pPr>
                <a:r>
                  <a:rPr lang="en-US" sz="1600" dirty="0"/>
                  <a:t>For the symmetric three-fluid system with </a:t>
                </a:r>
                <a14:m>
                  <m:oMath xmlns:m="http://schemas.openxmlformats.org/officeDocument/2006/math">
                    <m:sSub>
                      <m:sSubPr>
                        <m:ctrlPr>
                          <a:rPr lang="ar-AE" sz="1600" i="1">
                            <a:latin typeface="Cambria Math" panose="02040503050406030204" pitchFamily="18" charset="0"/>
                          </a:rPr>
                        </m:ctrlPr>
                      </m:sSubPr>
                      <m:e>
                        <m:r>
                          <a:rPr lang="ar-AE" sz="1600">
                            <a:latin typeface="Cambria Math" panose="02040503050406030204" pitchFamily="18" charset="0"/>
                          </a:rPr>
                          <m:t>𝐵</m:t>
                        </m:r>
                      </m:e>
                      <m:sub>
                        <m:r>
                          <a:rPr lang="ar-AE" sz="1600">
                            <a:latin typeface="Cambria Math" panose="02040503050406030204" pitchFamily="18" charset="0"/>
                          </a:rPr>
                          <m:t>𝑦</m:t>
                        </m:r>
                      </m:sub>
                    </m:sSub>
                    <m:r>
                      <a:rPr lang="ar-AE" sz="1600">
                        <a:latin typeface="Cambria Math" panose="02040503050406030204" pitchFamily="18" charset="0"/>
                      </a:rPr>
                      <m:t>=0</m:t>
                    </m:r>
                    <m:r>
                      <a:rPr lang="ar-AE" sz="1600" b="0" i="0" smtClean="0">
                        <a:latin typeface="Cambria Math" panose="02040503050406030204" pitchFamily="18" charset="0"/>
                      </a:rPr>
                      <m:t>.</m:t>
                    </m:r>
                  </m:oMath>
                </a14:m>
                <a:endParaRPr lang="en-US" sz="1600" dirty="0"/>
              </a:p>
              <a:p>
                <a:pPr marL="0" lvl="0" indent="0">
                  <a:buNone/>
                </a:pPr>
                <a:endParaRPr lang="en-US" sz="1600" dirty="0"/>
              </a:p>
              <a:p>
                <a:pPr marL="0" lvl="0" indent="0">
                  <a:buNone/>
                </a:pPr>
                <a:r>
                  <a:rPr lang="en-US" sz="1600" dirty="0"/>
                  <a:t>However, it is not force-free.</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blipFill>
                <a:blip r:embed="rId2"/>
                <a:stretch>
                  <a:fillRect l="-1266"/>
                </a:stretch>
              </a:blipFill>
            </p:spPr>
            <p:txBody>
              <a:bodyPr/>
              <a:lstStyle/>
              <a:p>
                <a:r>
                  <a:rPr lang="en-US">
                    <a:noFill/>
                  </a:rPr>
                  <a:t> </a:t>
                </a:r>
              </a:p>
            </p:txBody>
          </p:sp>
        </mc:Fallback>
      </mc:AlternateContent>
      <p:pic>
        <p:nvPicPr>
          <p:cNvPr id="2" name="Picture 1" descr="figures/jgra18999-fig-0003.png"/>
          <p:cNvPicPr>
            <a:picLocks noGrp="1" noChangeAspect="1"/>
          </p:cNvPicPr>
          <p:nvPr/>
        </p:nvPicPr>
        <p:blipFill>
          <a:blip r:embed="rId3"/>
          <a:stretch>
            <a:fillRect/>
          </a:stretch>
        </p:blipFill>
        <p:spPr bwMode="auto">
          <a:xfrm>
            <a:off x="3568700" y="406400"/>
            <a:ext cx="5105400" cy="3479800"/>
          </a:xfrm>
          <a:prstGeom prst="rect">
            <a:avLst/>
          </a:prstGeom>
          <a:noFill/>
          <a:ln w="9525">
            <a:noFill/>
            <a:headEnd/>
            <a:tailEnd/>
          </a:ln>
        </p:spPr>
      </p:pic>
      <p:sp>
        <p:nvSpPr>
          <p:cNvPr id="3" name="TextBox 3"/>
          <p:cNvSpPr txBox="1"/>
          <p:nvPr/>
        </p:nvSpPr>
        <p:spPr>
          <a:xfrm>
            <a:off x="3568700" y="4076700"/>
            <a:ext cx="5105400" cy="508000"/>
          </a:xfrm>
          <a:prstGeom prst="rect">
            <a:avLst/>
          </a:prstGeom>
          <a:noFill/>
        </p:spPr>
        <p:txBody>
          <a:bodyPr/>
          <a:lstStyle/>
          <a:p>
            <a:pPr marL="0" lvl="0" indent="0" algn="ctr">
              <a:buNone/>
            </a:pPr>
            <a:r>
              <a:t>Magnetic field, current density, ion density and out-of-plane flow for Bz = 0.1, βe = 0.5, βi = 1. Solid lines are fluid model results and dot symbols are from the Harris sheet solution.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spcBef>
                    <a:spcPts val="3000"/>
                  </a:spcBef>
                  <a:buNone/>
                </a:pPr>
                <a:r>
                  <a:rPr b="1"/>
                  <a:t>Vlasov equilibrium</a:t>
                </a:r>
              </a:p>
              <a:p>
                <a:pPr marL="0" lvl="0" indent="0">
                  <a:buNone/>
                </a:pPr>
                <a:r>
                  <a:t>A number of Vlasov-Maxwell distribution function have been found to describe force-free current sheet recently</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e>
                            <m:f>
                              <m:fPr>
                                <m:ctrlPr>
                                  <a:rPr i="1">
                                    <a:latin typeface="Cambria Math" panose="02040503050406030204" pitchFamily="18" charset="0"/>
                                  </a:rPr>
                                </m:ctrlPr>
                              </m:fPr>
                              <m:num>
                                <m:sSup>
                                  <m:sSupPr>
                                    <m:ctrlPr>
                                      <a:rPr i="1">
                                        <a:latin typeface="Cambria Math" panose="02040503050406030204" pitchFamily="18" charset="0"/>
                                      </a:rPr>
                                    </m:ctrlPr>
                                  </m:sSupPr>
                                  <m:e>
                                    <m:r>
                                      <m:rPr>
                                        <m:sty m:val="p"/>
                                      </m:rPr>
                                      <a:rPr>
                                        <a:latin typeface="Cambria Math" panose="02040503050406030204" pitchFamily="18" charset="0"/>
                                      </a:rPr>
                                      <m:t>d</m:t>
                                    </m:r>
                                  </m:e>
                                  <m:sup>
                                    <m:r>
                                      <a:rPr>
                                        <a:latin typeface="Cambria Math" panose="02040503050406030204" pitchFamily="18" charset="0"/>
                                      </a:rPr>
                                      <m:t>2</m:t>
                                    </m:r>
                                  </m:sup>
                                </m:sSup>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m:t>
                                    </m:r>
                                  </m:sub>
                                </m:sSub>
                              </m:num>
                              <m:den>
                                <m:r>
                                  <m:rPr>
                                    <m:sty m:val="p"/>
                                  </m:rPr>
                                  <a:rPr>
                                    <a:latin typeface="Cambria Math" panose="02040503050406030204" pitchFamily="18" charset="0"/>
                                  </a:rPr>
                                  <m:t>d</m:t>
                                </m:r>
                                <m:sSup>
                                  <m:sSupPr>
                                    <m:ctrlPr>
                                      <a:rPr i="1">
                                        <a:latin typeface="Cambria Math" panose="02040503050406030204" pitchFamily="18" charset="0"/>
                                      </a:rPr>
                                    </m:ctrlPr>
                                  </m:sSupPr>
                                  <m:e>
                                    <m:r>
                                      <a:rPr>
                                        <a:latin typeface="Cambria Math" panose="02040503050406030204" pitchFamily="18" charset="0"/>
                                      </a:rPr>
                                      <m:t>𝑧</m:t>
                                    </m:r>
                                  </m:e>
                                  <m:sup>
                                    <m:r>
                                      <a:rPr>
                                        <a:latin typeface="Cambria Math" panose="02040503050406030204" pitchFamily="18" charset="0"/>
                                      </a:rPr>
                                      <m:t>2</m:t>
                                    </m:r>
                                  </m:sup>
                                </m:sSup>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f>
                              <m:fPr>
                                <m:ctrlPr>
                                  <a:rPr i="1">
                                    <a:latin typeface="Cambria Math" panose="02040503050406030204" pitchFamily="18" charset="0"/>
                                  </a:rPr>
                                </m:ctrlPr>
                              </m:fPr>
                              <m:num>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𝑧𝑧</m:t>
                                    </m:r>
                                  </m:sub>
                                </m:sSub>
                              </m:num>
                              <m:den>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m:t>
                                    </m:r>
                                  </m:sub>
                                </m:sSub>
                              </m:den>
                            </m:f>
                          </m:e>
                        </m:mr>
                        <m:mr>
                          <m:e/>
                          <m:e>
                            <m:f>
                              <m:fPr>
                                <m:ctrlPr>
                                  <a:rPr i="1">
                                    <a:latin typeface="Cambria Math" panose="02040503050406030204" pitchFamily="18" charset="0"/>
                                  </a:rPr>
                                </m:ctrlPr>
                              </m:fPr>
                              <m:num>
                                <m:sSup>
                                  <m:sSupPr>
                                    <m:ctrlPr>
                                      <a:rPr i="1">
                                        <a:latin typeface="Cambria Math" panose="02040503050406030204" pitchFamily="18" charset="0"/>
                                      </a:rPr>
                                    </m:ctrlPr>
                                  </m:sSupPr>
                                  <m:e>
                                    <m:r>
                                      <m:rPr>
                                        <m:sty m:val="p"/>
                                      </m:rPr>
                                      <a:rPr>
                                        <a:latin typeface="Cambria Math" panose="02040503050406030204" pitchFamily="18" charset="0"/>
                                      </a:rPr>
                                      <m:t>d</m:t>
                                    </m:r>
                                  </m:e>
                                  <m:sup>
                                    <m:r>
                                      <a:rPr>
                                        <a:latin typeface="Cambria Math" panose="02040503050406030204" pitchFamily="18" charset="0"/>
                                      </a:rPr>
                                      <m:t>2</m:t>
                                    </m:r>
                                  </m:sup>
                                </m:sSup>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𝑦</m:t>
                                    </m:r>
                                  </m:sub>
                                </m:sSub>
                              </m:num>
                              <m:den>
                                <m:r>
                                  <m:rPr>
                                    <m:sty m:val="p"/>
                                  </m:rPr>
                                  <a:rPr>
                                    <a:latin typeface="Cambria Math" panose="02040503050406030204" pitchFamily="18" charset="0"/>
                                  </a:rPr>
                                  <m:t>d</m:t>
                                </m:r>
                                <m:sSup>
                                  <m:sSupPr>
                                    <m:ctrlPr>
                                      <a:rPr i="1">
                                        <a:latin typeface="Cambria Math" panose="02040503050406030204" pitchFamily="18" charset="0"/>
                                      </a:rPr>
                                    </m:ctrlPr>
                                  </m:sSupPr>
                                  <m:e>
                                    <m:r>
                                      <a:rPr>
                                        <a:latin typeface="Cambria Math" panose="02040503050406030204" pitchFamily="18" charset="0"/>
                                      </a:rPr>
                                      <m:t>𝑧</m:t>
                                    </m:r>
                                  </m:e>
                                  <m:sup>
                                    <m:r>
                                      <a:rPr>
                                        <a:latin typeface="Cambria Math" panose="02040503050406030204" pitchFamily="18" charset="0"/>
                                      </a:rPr>
                                      <m:t>2</m:t>
                                    </m:r>
                                  </m:sup>
                                </m:sSup>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f>
                              <m:fPr>
                                <m:ctrlPr>
                                  <a:rPr i="1">
                                    <a:latin typeface="Cambria Math" panose="02040503050406030204" pitchFamily="18" charset="0"/>
                                  </a:rPr>
                                </m:ctrlPr>
                              </m:fPr>
                              <m:num>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𝑧𝑧</m:t>
                                    </m:r>
                                  </m:sub>
                                </m:sSub>
                              </m:num>
                              <m:den>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𝑦</m:t>
                                    </m:r>
                                  </m:sub>
                                </m:sSub>
                              </m:den>
                            </m:f>
                          </m:e>
                        </m:mr>
                      </m:m>
                    </m:oMath>
                  </m:oMathPara>
                </a14:m>
                <a:endParaRPr/>
              </a:p>
              <a:p>
                <a:pPr lvl="0"/>
                <a:r>
                  <a:t>no normal field,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=0</m:t>
                    </m:r>
                  </m:oMath>
                </a14:m>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35" t="-22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D74A-469B-3CE3-B5FD-2A6E1F671EB1}"/>
              </a:ext>
            </a:extLst>
          </p:cNvPr>
          <p:cNvSpPr>
            <a:spLocks noGrp="1"/>
          </p:cNvSpPr>
          <p:nvPr>
            <p:ph type="title"/>
          </p:nvPr>
        </p:nvSpPr>
        <p:spPr/>
        <p:txBody>
          <a:bodyPr/>
          <a:lstStyle/>
          <a:p>
            <a:r>
              <a:rPr lang="en-US" sz="3600" dirty="0"/>
              <a:t>Theory - previous art</a:t>
            </a:r>
            <a:endParaRPr lang="en-US" dirty="0"/>
          </a:p>
        </p:txBody>
      </p:sp>
      <p:pic>
        <p:nvPicPr>
          <p:cNvPr id="10" name="Content Placeholder 9">
            <a:extLst>
              <a:ext uri="{FF2B5EF4-FFF2-40B4-BE49-F238E27FC236}">
                <a16:creationId xmlns:a16="http://schemas.microsoft.com/office/drawing/2014/main" id="{4FB2F36F-C0F7-BF6C-51F9-04B47FF766A3}"/>
              </a:ext>
            </a:extLst>
          </p:cNvPr>
          <p:cNvPicPr>
            <a:picLocks noGrp="1" noChangeAspect="1"/>
          </p:cNvPicPr>
          <p:nvPr>
            <p:ph idx="1"/>
          </p:nvPr>
        </p:nvPicPr>
        <p:blipFill>
          <a:blip r:embed="rId2"/>
          <a:stretch>
            <a:fillRect/>
          </a:stretch>
        </p:blipFill>
        <p:spPr>
          <a:xfrm>
            <a:off x="19395" y="1254539"/>
            <a:ext cx="9105210" cy="3745948"/>
          </a:xfrm>
          <a:prstGeom prst="rect">
            <a:avLst/>
          </a:prstGeom>
        </p:spPr>
      </p:pic>
    </p:spTree>
    <p:extLst>
      <p:ext uri="{BB962C8B-B14F-4D97-AF65-F5344CB8AC3E}">
        <p14:creationId xmlns:p14="http://schemas.microsoft.com/office/powerpoint/2010/main" val="2035415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Plasma-Field Equations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Multi-fluid collisionless plasma model in a nutshell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buNone/>
                </a:pPr>
                <a:r>
                  <a:rPr dirty="0"/>
                  <a:t>The governing equations for the multi-fluid </a:t>
                </a:r>
                <a:r>
                  <a:rPr dirty="0" err="1"/>
                  <a:t>collisionless</a:t>
                </a:r>
                <a:r>
                  <a:rPr dirty="0"/>
                  <a:t> plasma model can be expressed in conservation law form as follows:</a:t>
                </a:r>
              </a:p>
              <a:p>
                <a:pPr marL="0" lvl="0" indent="0">
                  <a:buNone/>
                </a:pPr>
                <a14:m>
                  <m:oMathPara xmlns:m="http://schemas.openxmlformats.org/officeDocument/2006/math">
                    <m:oMathParaPr>
                      <m:jc m:val="center"/>
                    </m:oMathParaPr>
                    <m:oMath xmlns:m="http://schemas.openxmlformats.org/officeDocument/2006/math">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𝐏</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𝑞</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r>
                            <a:rPr>
                              <a:latin typeface="Cambria Math" panose="02040503050406030204" pitchFamily="18" charset="0"/>
                            </a:rPr>
                            <m:t>𝐄</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a:rPr>
                                  <a:latin typeface="Cambria Math" panose="02040503050406030204" pitchFamily="18" charset="0"/>
                                </a:rPr>
                                <m:t>𝐁</m:t>
                              </m:r>
                            </m:num>
                            <m:den>
                              <m:r>
                                <a:rPr>
                                  <a:latin typeface="Cambria Math" panose="02040503050406030204" pitchFamily="18" charset="0"/>
                                </a:rPr>
                                <m:t>𝑐</m:t>
                              </m:r>
                            </m:den>
                          </m:f>
                        </m:e>
                      </m:d>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𝐉</m:t>
                      </m:r>
                    </m:oMath>
                  </m:oMathPara>
                </a14:m>
                <a:endParaRPr dirty="0"/>
              </a:p>
              <a:p>
                <a:pPr marL="0" lvl="0" indent="0">
                  <a:buNone/>
                </a:pPr>
                <a14:m>
                  <m:oMathPara xmlns:m="http://schemas.openxmlformats.org/officeDocument/2006/math">
                    <m:oMathParaPr>
                      <m:jc m:val="center"/>
                    </m:oMathParaPr>
                    <m:oMath xmlns:m="http://schemas.openxmlformats.org/officeDocument/2006/math">
                      <m:r>
                        <m:rPr>
                          <m:sty m:val="p"/>
                        </m:rP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=0</m:t>
                      </m:r>
                    </m:oMath>
                  </m:oMathPara>
                </a14:m>
                <a:endParaRPr dirty="0"/>
              </a:p>
              <a:p>
                <a:pPr marL="0" lvl="0" indent="0">
                  <a:buNone/>
                </a:pPr>
                <a:r>
                  <a:rPr dirty="0"/>
                  <a:t>where </a:t>
                </a:r>
                <a14:m>
                  <m:oMath xmlns:m="http://schemas.openxmlformats.org/officeDocument/2006/math">
                    <m:r>
                      <a:rPr>
                        <a:latin typeface="Cambria Math" panose="02040503050406030204" pitchFamily="18" charset="0"/>
                      </a:rPr>
                      <m:t>𝛼</m:t>
                    </m:r>
                  </m:oMath>
                </a14:m>
                <a:r>
                  <a:rPr dirty="0"/>
                  <a:t> indicates the particle species…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35" t="-2239" b="-1119"/>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 much, let’s simplify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1"/>
                <a:ext cx="4572000" cy="3737370"/>
              </a:xfrm>
            </p:spPr>
            <p:txBody>
              <a:bodyPr>
                <a:normAutofit fontScale="85000" lnSpcReduction="20000"/>
              </a:bodyPr>
              <a:lstStyle/>
              <a:p>
                <a:pPr lvl="0"/>
                <a:r>
                  <a:rPr dirty="0"/>
                  <a:t>equilibrium solutions =&gt; </a:t>
                </a:r>
                <a14:m>
                  <m:oMath xmlns:m="http://schemas.openxmlformats.org/officeDocument/2006/math">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=0</m:t>
                    </m:r>
                  </m:oMath>
                </a14:m>
                <a:endParaRPr dirty="0"/>
              </a:p>
              <a:p>
                <a:pPr lvl="0"/>
                <a:r>
                  <a:rPr dirty="0"/>
                  <a:t>current sheet =&gt; a single coordinate, </a:t>
                </a:r>
                <a14:m>
                  <m:oMath xmlns:m="http://schemas.openxmlformats.org/officeDocument/2006/math">
                    <m:r>
                      <a:rPr>
                        <a:latin typeface="Cambria Math" panose="02040503050406030204" pitchFamily="18" charset="0"/>
                      </a:rPr>
                      <m:t>𝑧</m:t>
                    </m:r>
                  </m:oMath>
                </a14:m>
                <a:endParaRPr dirty="0"/>
              </a:p>
              <a:p>
                <a:pPr lvl="0"/>
                <a:r>
                  <a:rPr dirty="0"/>
                  <a:t>force-free condition =&gt;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𝐵</m:t>
                        </m:r>
                      </m:e>
                      <m:sub>
                        <m:r>
                          <a:rPr>
                            <a:latin typeface="Cambria Math" panose="02040503050406030204" pitchFamily="18" charset="0"/>
                          </a:rPr>
                          <m:t>𝑥</m:t>
                        </m:r>
                      </m:sub>
                      <m:sup>
                        <m:r>
                          <a:rPr>
                            <a:latin typeface="Cambria Math" panose="02040503050406030204" pitchFamily="18" charset="0"/>
                          </a:rPr>
                          <m:t>2</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𝐵</m:t>
                        </m:r>
                      </m:e>
                      <m:sub>
                        <m:r>
                          <a:rPr>
                            <a:latin typeface="Cambria Math" panose="02040503050406030204" pitchFamily="18" charset="0"/>
                          </a:rPr>
                          <m:t>𝑦</m:t>
                        </m:r>
                      </m:sub>
                      <m:sup>
                        <m:r>
                          <a:rPr>
                            <a:latin typeface="Cambria Math" panose="02040503050406030204" pitchFamily="18" charset="0"/>
                          </a:rPr>
                          <m:t>2</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𝐵</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m:t>
                    </m:r>
                    <m:r>
                      <m:rPr>
                        <m:nor/>
                      </m:rPr>
                      <a:rPr/>
                      <m:t>const</m:t>
                    </m:r>
                  </m:oMath>
                </a14:m>
                <a:endParaRPr lang="en-US" dirty="0"/>
              </a:p>
              <a:p>
                <a:pPr marL="0" lvl="0" indent="0">
                  <a:buNone/>
                </a:pPr>
                <a:endParaRPr dirty="0"/>
              </a:p>
              <a:p>
                <a:pPr marL="0" lvl="0" indent="0">
                  <a:buNone/>
                </a:pPr>
                <a:r>
                  <a:rPr dirty="0"/>
                  <a:t>Additionally, we assume</a:t>
                </a:r>
              </a:p>
              <a:p>
                <a:pPr lvl="0"/>
                <a:r>
                  <a:rPr dirty="0"/>
                  <a:t>background electron is massless =&gt; electrons follow the magnetic field lines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𝑒</m:t>
                        </m:r>
                      </m:sub>
                    </m:sSub>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=0</m:t>
                    </m:r>
                  </m:oMath>
                </a14:m>
                <a:endParaRPr dirty="0"/>
              </a:p>
              <a:p>
                <a:pPr lvl="0"/>
                <a:r>
                  <a:rPr dirty="0"/>
                  <a:t>ion populations are </a:t>
                </a:r>
                <a:r>
                  <a:rPr dirty="0" err="1"/>
                  <a:t>gyrotropic</a:t>
                </a:r>
                <a:r>
                  <a:rPr dirty="0"/>
                  <a:t> =&gt; eliminating any non-diagonal terms in the pressure tensor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1"/>
                <a:ext cx="4572000" cy="3737370"/>
              </a:xfrm>
              <a:blipFill>
                <a:blip r:embed="rId3"/>
                <a:stretch>
                  <a:fillRect l="-1389" t="-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31447C-D9EE-E508-3015-62099B00009E}"/>
                  </a:ext>
                </a:extLst>
              </p:cNvPr>
              <p:cNvSpPr txBox="1"/>
              <p:nvPr/>
            </p:nvSpPr>
            <p:spPr>
              <a:xfrm>
                <a:off x="4935681" y="1535371"/>
                <a:ext cx="4208319" cy="3066930"/>
              </a:xfrm>
              <a:prstGeom prst="rect">
                <a:avLst/>
              </a:prstGeom>
              <a:noFill/>
            </p:spPr>
            <p:txBody>
              <a:bodyPr wrap="square">
                <a:spAutoFit/>
              </a:bodyPr>
              <a:lstStyle/>
              <a:p>
                <a:pPr marL="0" lvl="0" indent="0">
                  <a:buNone/>
                </a:pPr>
                <a14:m>
                  <m:oMathPara xmlns:m="http://schemas.openxmlformats.org/officeDocument/2006/math">
                    <m:oMathParaPr>
                      <m:jc m:val="center"/>
                    </m:oMathParaPr>
                    <m:oMath xmlns:m="http://schemas.openxmlformats.org/officeDocument/2006/math">
                      <m:d>
                        <m:dPr>
                          <m:ctrlPr>
                            <a:rPr lang="ar-AE" i="1" smtClean="0">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e>
                      </m:d>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r>
                        <m:rPr>
                          <m:sty m:val="p"/>
                        </m:rPr>
                        <a:rPr lang="ar-AE">
                          <a:latin typeface="Cambria Math" panose="02040503050406030204" pitchFamily="18" charset="0"/>
                        </a:rPr>
                        <m:t>∇</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oMath>
                  </m:oMathPara>
                </a14:m>
                <a:endParaRPr lang="ar-AE" dirty="0"/>
              </a:p>
              <a:p>
                <a:pPr marL="0" lvl="0" indent="0">
                  <a:buNone/>
                </a:pPr>
                <a:endParaRPr lang="en-US" i="1"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e>
                      </m:d>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𝐏</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𝑞</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𝐄</m:t>
                          </m:r>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a:rPr lang="ar-AE">
                                  <a:latin typeface="Cambria Math" panose="02040503050406030204" pitchFamily="18" charset="0"/>
                                </a:rPr>
                                <m:t>𝐁</m:t>
                              </m:r>
                            </m:num>
                            <m:den>
                              <m:r>
                                <a:rPr lang="ar-AE">
                                  <a:latin typeface="Cambria Math" panose="02040503050406030204" pitchFamily="18" charset="0"/>
                                </a:rPr>
                                <m:t>𝑐</m:t>
                              </m:r>
                            </m:den>
                          </m:f>
                        </m:e>
                      </m:d>
                    </m:oMath>
                  </m:oMathPara>
                </a14:m>
                <a:endParaRPr lang="ar-AE" dirty="0"/>
              </a:p>
              <a:p>
                <a:pPr marL="0" lvl="0" indent="0">
                  <a:buNone/>
                </a:pPr>
                <a:endParaRPr lang="en-US"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r>
                        <a:rPr lang="ar-AE">
                          <a:latin typeface="Cambria Math" panose="02040503050406030204" pitchFamily="18" charset="0"/>
                        </a:rPr>
                        <m:t>𝐉</m:t>
                      </m:r>
                    </m:oMath>
                  </m:oMathPara>
                </a14:m>
                <a:endParaRPr lang="ar-AE" dirty="0"/>
              </a:p>
              <a:p>
                <a:pPr marL="0" lvl="0" indent="0">
                  <a:buNone/>
                </a:pPr>
                <a:endParaRPr lang="en-US"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r>
                        <m:rPr>
                          <m:sty m:val="p"/>
                        </m:rPr>
                        <a:rPr lang="ar-AE">
                          <a:latin typeface="Cambria Math" panose="02040503050406030204" pitchFamily="18" charset="0"/>
                        </a:rPr>
                        <m:t>∇</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=0</m:t>
                      </m:r>
                    </m:oMath>
                  </m:oMathPara>
                </a14:m>
                <a:endParaRPr lang="ar-AE" dirty="0"/>
              </a:p>
            </p:txBody>
          </p:sp>
        </mc:Choice>
        <mc:Fallback xmlns="">
          <p:sp>
            <p:nvSpPr>
              <p:cNvPr id="6" name="TextBox 5">
                <a:extLst>
                  <a:ext uri="{FF2B5EF4-FFF2-40B4-BE49-F238E27FC236}">
                    <a16:creationId xmlns:a16="http://schemas.microsoft.com/office/drawing/2014/main" id="{7631447C-D9EE-E508-3015-62099B00009E}"/>
                  </a:ext>
                </a:extLst>
              </p:cNvPr>
              <p:cNvSpPr txBox="1">
                <a:spLocks noRot="1" noChangeAspect="1" noMove="1" noResize="1" noEditPoints="1" noAdjustHandles="1" noChangeArrowheads="1" noChangeShapeType="1" noTextEdit="1"/>
              </p:cNvSpPr>
              <p:nvPr/>
            </p:nvSpPr>
            <p:spPr>
              <a:xfrm>
                <a:off x="4935681" y="1535371"/>
                <a:ext cx="4208319" cy="3066930"/>
              </a:xfrm>
              <a:prstGeom prst="rect">
                <a:avLst/>
              </a:prstGeom>
              <a:blipFill>
                <a:blip r:embed="rId4"/>
                <a:stretch>
                  <a:fillRect b="-205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FigureÂ 3. Turbulent ion heating in two-dimensional hybrid VlasovâMaxwell simulations. (a) Current density (colour) and magnetic field lines, possible reconnection sites are indicated by crosses. (b) The proton temperature anisotropy (colour). The kinetic deformations of the particle velocity distributions are concentrated around coherent structures that are located near the peaks of currentÂ (Servidio etÂ al.&#10;2012).">
            <a:extLst>
              <a:ext uri="{FF2B5EF4-FFF2-40B4-BE49-F238E27FC236}">
                <a16:creationId xmlns:a16="http://schemas.microsoft.com/office/drawing/2014/main" id="{5B40DF22-701E-4A7C-8017-5736456F3E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428" y="912722"/>
            <a:ext cx="5101581" cy="22093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76A690-83BD-4B1C-8873-AB8B77AFEE85}"/>
              </a:ext>
            </a:extLst>
          </p:cNvPr>
          <p:cNvSpPr txBox="1"/>
          <p:nvPr/>
        </p:nvSpPr>
        <p:spPr>
          <a:xfrm>
            <a:off x="113472" y="3114187"/>
            <a:ext cx="1901867" cy="300082"/>
          </a:xfrm>
          <a:prstGeom prst="rect">
            <a:avLst/>
          </a:prstGeom>
          <a:noFill/>
        </p:spPr>
        <p:txBody>
          <a:bodyPr wrap="none" rtlCol="0">
            <a:spAutoFit/>
          </a:bodyPr>
          <a:lstStyle/>
          <a:p>
            <a:r>
              <a:rPr lang="en-US" sz="1350" b="1" i="1" dirty="0" err="1"/>
              <a:t>Servidio</a:t>
            </a:r>
            <a:r>
              <a:rPr lang="en-US" sz="1350" b="1" i="1" dirty="0"/>
              <a:t> et al., 2012 PRL</a:t>
            </a:r>
          </a:p>
        </p:txBody>
      </p:sp>
      <p:sp>
        <p:nvSpPr>
          <p:cNvPr id="14" name="TextBox 13">
            <a:extLst>
              <a:ext uri="{FF2B5EF4-FFF2-40B4-BE49-F238E27FC236}">
                <a16:creationId xmlns:a16="http://schemas.microsoft.com/office/drawing/2014/main" id="{1B8C8A88-9B0E-4343-984B-1C970BFC6E16}"/>
              </a:ext>
            </a:extLst>
          </p:cNvPr>
          <p:cNvSpPr txBox="1"/>
          <p:nvPr/>
        </p:nvSpPr>
        <p:spPr>
          <a:xfrm>
            <a:off x="5457342" y="1236283"/>
            <a:ext cx="3461908" cy="1338828"/>
          </a:xfrm>
          <a:prstGeom prst="rect">
            <a:avLst/>
          </a:prstGeom>
          <a:noFill/>
        </p:spPr>
        <p:txBody>
          <a:bodyPr wrap="square" rtlCol="0">
            <a:spAutoFit/>
          </a:bodyPr>
          <a:lstStyle/>
          <a:p>
            <a:pPr algn="just"/>
            <a:r>
              <a:rPr lang="en-US" sz="1350" dirty="0"/>
              <a:t>Turbulent ion heating by reconnection of tangential discontinuities. (</a:t>
            </a:r>
            <a:r>
              <a:rPr lang="en-US" sz="1350" i="1" dirty="0"/>
              <a:t>a</a:t>
            </a:r>
            <a:r>
              <a:rPr lang="en-US" sz="1350" dirty="0"/>
              <a:t>) Current density (color) and magnetic field lines, possible reconnection sites are indicated by crosses. (</a:t>
            </a:r>
            <a:r>
              <a:rPr lang="en-US" sz="1350" i="1" dirty="0"/>
              <a:t>b</a:t>
            </a:r>
            <a:r>
              <a:rPr lang="en-US" sz="1350" dirty="0"/>
              <a:t>) The proton temperature anisotropy (color) that indicates acceleration </a:t>
            </a:r>
          </a:p>
        </p:txBody>
      </p:sp>
      <p:pic>
        <p:nvPicPr>
          <p:cNvPr id="15" name="Picture 14">
            <a:extLst>
              <a:ext uri="{FF2B5EF4-FFF2-40B4-BE49-F238E27FC236}">
                <a16:creationId xmlns:a16="http://schemas.microsoft.com/office/drawing/2014/main" id="{875BB6BF-1196-4F7A-8533-E74E49A3B6CC}"/>
              </a:ext>
            </a:extLst>
          </p:cNvPr>
          <p:cNvPicPr>
            <a:picLocks noChangeAspect="1"/>
          </p:cNvPicPr>
          <p:nvPr/>
        </p:nvPicPr>
        <p:blipFill>
          <a:blip r:embed="rId4"/>
          <a:stretch>
            <a:fillRect/>
          </a:stretch>
        </p:blipFill>
        <p:spPr>
          <a:xfrm>
            <a:off x="4103544" y="3316582"/>
            <a:ext cx="4997594" cy="1729937"/>
          </a:xfrm>
          <a:prstGeom prst="rect">
            <a:avLst/>
          </a:prstGeom>
        </p:spPr>
      </p:pic>
      <p:sp>
        <p:nvSpPr>
          <p:cNvPr id="19" name="TextBox 18">
            <a:extLst>
              <a:ext uri="{FF2B5EF4-FFF2-40B4-BE49-F238E27FC236}">
                <a16:creationId xmlns:a16="http://schemas.microsoft.com/office/drawing/2014/main" id="{1B037FC6-C9BF-4311-B5CF-B73C21458B27}"/>
              </a:ext>
            </a:extLst>
          </p:cNvPr>
          <p:cNvSpPr txBox="1"/>
          <p:nvPr/>
        </p:nvSpPr>
        <p:spPr>
          <a:xfrm>
            <a:off x="7318645" y="4908019"/>
            <a:ext cx="1867947" cy="300082"/>
          </a:xfrm>
          <a:prstGeom prst="rect">
            <a:avLst/>
          </a:prstGeom>
          <a:noFill/>
        </p:spPr>
        <p:txBody>
          <a:bodyPr wrap="none" rtlCol="0">
            <a:spAutoFit/>
          </a:bodyPr>
          <a:lstStyle/>
          <a:p>
            <a:r>
              <a:rPr lang="en-US" sz="1350" b="1" i="1" dirty="0" err="1"/>
              <a:t>Malkov</a:t>
            </a:r>
            <a:r>
              <a:rPr lang="en-US" sz="1350" b="1" i="1" dirty="0"/>
              <a:t> et al., 1991 </a:t>
            </a:r>
            <a:r>
              <a:rPr lang="en-US" sz="1350" b="1" i="1" dirty="0" err="1"/>
              <a:t>PoP</a:t>
            </a:r>
            <a:endParaRPr lang="en-US" sz="1350" b="1" i="1" dirty="0"/>
          </a:p>
        </p:txBody>
      </p:sp>
      <p:sp>
        <p:nvSpPr>
          <p:cNvPr id="20" name="TextBox 19">
            <a:extLst>
              <a:ext uri="{FF2B5EF4-FFF2-40B4-BE49-F238E27FC236}">
                <a16:creationId xmlns:a16="http://schemas.microsoft.com/office/drawing/2014/main" id="{F189C2ED-00FB-4756-B362-5848C53A5840}"/>
              </a:ext>
            </a:extLst>
          </p:cNvPr>
          <p:cNvSpPr txBox="1"/>
          <p:nvPr/>
        </p:nvSpPr>
        <p:spPr>
          <a:xfrm>
            <a:off x="25522" y="3627552"/>
            <a:ext cx="3923024" cy="1131079"/>
          </a:xfrm>
          <a:prstGeom prst="rect">
            <a:avLst/>
          </a:prstGeom>
          <a:noFill/>
        </p:spPr>
        <p:txBody>
          <a:bodyPr wrap="square" rtlCol="0">
            <a:spAutoFit/>
          </a:bodyPr>
          <a:lstStyle/>
          <a:p>
            <a:pPr algn="just"/>
            <a:r>
              <a:rPr lang="en-US" sz="1350" dirty="0"/>
              <a:t>Alfven wave steepening results in the discontinuity formation: magnetic energy transport from large scale (Alfven waves generated in the solar corona) to small (ion kinetic) scales of discontinuities, where this energy can be dissipated to particle heating</a:t>
            </a:r>
          </a:p>
        </p:txBody>
      </p:sp>
      <p:sp>
        <p:nvSpPr>
          <p:cNvPr id="17" name="TextBox 16">
            <a:extLst>
              <a:ext uri="{FF2B5EF4-FFF2-40B4-BE49-F238E27FC236}">
                <a16:creationId xmlns:a16="http://schemas.microsoft.com/office/drawing/2014/main" id="{C8EFDDB3-56D2-40AA-A9B6-02388CC92664}"/>
              </a:ext>
            </a:extLst>
          </p:cNvPr>
          <p:cNvSpPr txBox="1"/>
          <p:nvPr/>
        </p:nvSpPr>
        <p:spPr>
          <a:xfrm>
            <a:off x="7800110" y="3122078"/>
            <a:ext cx="1223412" cy="300082"/>
          </a:xfrm>
          <a:prstGeom prst="rect">
            <a:avLst/>
          </a:prstGeom>
          <a:noFill/>
        </p:spPr>
        <p:txBody>
          <a:bodyPr wrap="none" rtlCol="0">
            <a:spAutoFit/>
          </a:bodyPr>
          <a:lstStyle/>
          <a:p>
            <a:r>
              <a:rPr lang="en-US" sz="1350" b="1" i="1" dirty="0">
                <a:solidFill>
                  <a:srgbClr val="FF0000"/>
                </a:solidFill>
              </a:rPr>
              <a:t>discontinuities</a:t>
            </a:r>
          </a:p>
        </p:txBody>
      </p:sp>
      <p:cxnSp>
        <p:nvCxnSpPr>
          <p:cNvPr id="21" name="Straight Arrow Connector 20">
            <a:extLst>
              <a:ext uri="{FF2B5EF4-FFF2-40B4-BE49-F238E27FC236}">
                <a16:creationId xmlns:a16="http://schemas.microsoft.com/office/drawing/2014/main" id="{65E6676D-97EE-4149-A535-15E75D92F109}"/>
              </a:ext>
            </a:extLst>
          </p:cNvPr>
          <p:cNvCxnSpPr>
            <a:cxnSpLocks/>
          </p:cNvCxnSpPr>
          <p:nvPr/>
        </p:nvCxnSpPr>
        <p:spPr>
          <a:xfrm>
            <a:off x="8411698" y="3379580"/>
            <a:ext cx="368657" cy="3304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F4EB0E5-7953-40B9-924B-E77DB4C7F466}"/>
              </a:ext>
            </a:extLst>
          </p:cNvPr>
          <p:cNvCxnSpPr>
            <a:cxnSpLocks/>
          </p:cNvCxnSpPr>
          <p:nvPr/>
        </p:nvCxnSpPr>
        <p:spPr>
          <a:xfrm flipH="1">
            <a:off x="8155340" y="3399077"/>
            <a:ext cx="256358" cy="8137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F212F3-6573-4674-B91F-09D52792744D}"/>
              </a:ext>
            </a:extLst>
          </p:cNvPr>
          <p:cNvSpPr txBox="1"/>
          <p:nvPr/>
        </p:nvSpPr>
        <p:spPr>
          <a:xfrm>
            <a:off x="4651307" y="3150998"/>
            <a:ext cx="1070806" cy="300082"/>
          </a:xfrm>
          <a:prstGeom prst="rect">
            <a:avLst/>
          </a:prstGeom>
          <a:noFill/>
        </p:spPr>
        <p:txBody>
          <a:bodyPr wrap="none" rtlCol="0">
            <a:spAutoFit/>
          </a:bodyPr>
          <a:lstStyle/>
          <a:p>
            <a:r>
              <a:rPr lang="en-US" sz="1350" b="1" i="1" dirty="0">
                <a:solidFill>
                  <a:srgbClr val="FF0000"/>
                </a:solidFill>
              </a:rPr>
              <a:t>Alfven wave</a:t>
            </a:r>
          </a:p>
        </p:txBody>
      </p:sp>
      <p:sp>
        <p:nvSpPr>
          <p:cNvPr id="3" name="Title 2">
            <a:extLst>
              <a:ext uri="{FF2B5EF4-FFF2-40B4-BE49-F238E27FC236}">
                <a16:creationId xmlns:a16="http://schemas.microsoft.com/office/drawing/2014/main" id="{18C94800-6F1E-1A8F-22DD-D1CA9DD859B8}"/>
              </a:ext>
            </a:extLst>
          </p:cNvPr>
          <p:cNvSpPr>
            <a:spLocks noGrp="1"/>
          </p:cNvSpPr>
          <p:nvPr>
            <p:ph type="title"/>
          </p:nvPr>
        </p:nvSpPr>
        <p:spPr/>
        <p:txBody>
          <a:bodyPr/>
          <a:lstStyle/>
          <a:p>
            <a:r>
              <a:rPr lang="en-US" dirty="0"/>
              <a:t>Formation of SWD</a:t>
            </a:r>
          </a:p>
        </p:txBody>
      </p:sp>
    </p:spTree>
    <p:extLst>
      <p:ext uri="{BB962C8B-B14F-4D97-AF65-F5344CB8AC3E}">
        <p14:creationId xmlns:p14="http://schemas.microsoft.com/office/powerpoint/2010/main" val="3557289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4C96-1F83-7524-73CD-650F9F92F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2EBC7-8272-4C48-C240-E7791644F00A}"/>
              </a:ext>
            </a:extLst>
          </p:cNvPr>
          <p:cNvSpPr>
            <a:spLocks noGrp="1"/>
          </p:cNvSpPr>
          <p:nvPr>
            <p:ph type="title"/>
          </p:nvPr>
        </p:nvSpPr>
        <p:spPr/>
        <p:txBody>
          <a:bodyPr/>
          <a:lstStyle/>
          <a:p>
            <a:pPr marL="0" lvl="0" indent="0">
              <a:buNone/>
            </a:pPr>
            <a:r>
              <a:t>To much, let’s simplify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5FCB68-4B81-B56C-26D6-2EA2EB42DDB0}"/>
                  </a:ext>
                </a:extLst>
              </p:cNvPr>
              <p:cNvSpPr>
                <a:spLocks noGrp="1"/>
              </p:cNvSpPr>
              <p:nvPr>
                <p:ph idx="1"/>
              </p:nvPr>
            </p:nvSpPr>
            <p:spPr>
              <a:xfrm>
                <a:off x="457200" y="1200151"/>
                <a:ext cx="4572000" cy="3737370"/>
              </a:xfrm>
            </p:spPr>
            <p:txBody>
              <a:bodyPr>
                <a:normAutofit/>
              </a:bodyPr>
              <a:lstStyle/>
              <a:p>
                <a:pPr marL="0" lvl="0" indent="0">
                  <a:buNone/>
                </a:pPr>
                <a:r>
                  <a:rPr lang="en-US" dirty="0"/>
                  <a:t>To further simplify, we employ a dimensionless system by normalizing the variables with their asymptotic values:</a:t>
                </a:r>
              </a:p>
              <a:p>
                <a:pPr marL="0" lvl="0" indent="0">
                  <a:buNone/>
                </a:pPr>
                <a:endParaRPr lang="en-US" dirty="0"/>
              </a:p>
              <a:p>
                <a:pPr lvl="0"/>
                <a:r>
                  <a:rPr lang="en-US" dirty="0"/>
                  <a:t>magnetic field by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m:rPr>
                            <m:nor/>
                          </m:rPr>
                          <a:rPr lang="en-US"/>
                          <m:t>ref</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𝑧</m:t>
                        </m:r>
                      </m:sub>
                    </m:sSub>
                  </m:oMath>
                </a14:m>
                <a:endParaRPr lang="ar-AE" dirty="0"/>
              </a:p>
              <a:p>
                <a:pPr lvl="0"/>
                <a:r>
                  <a:rPr lang="en-US" dirty="0"/>
                  <a:t>density by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𝑛</m:t>
                        </m:r>
                      </m:e>
                      <m:sub>
                        <m:r>
                          <m:rPr>
                            <m:nor/>
                          </m:rPr>
                          <a:rPr lang="en-US"/>
                          <m:t>ref</m:t>
                        </m:r>
                      </m:sub>
                    </m:sSub>
                    <m:r>
                      <a:rPr lang="ar-AE">
                        <a:latin typeface="Cambria Math" panose="02040503050406030204" pitchFamily="18" charset="0"/>
                      </a:rPr>
                      <m:t>=</m:t>
                    </m:r>
                    <m:r>
                      <a:rPr lang="ar-AE">
                        <a:latin typeface="Cambria Math" panose="02040503050406030204" pitchFamily="18" charset="0"/>
                      </a:rPr>
                      <m:t>𝑛</m:t>
                    </m:r>
                    <m:d>
                      <m:dPr>
                        <m:ctrlPr>
                          <a:rPr lang="ar-AE" i="1">
                            <a:latin typeface="Cambria Math" panose="02040503050406030204" pitchFamily="18" charset="0"/>
                          </a:rPr>
                        </m:ctrlPr>
                      </m:dPr>
                      <m:e>
                        <m:r>
                          <a:rPr lang="ar-AE">
                            <a:latin typeface="Cambria Math" panose="02040503050406030204" pitchFamily="18" charset="0"/>
                          </a:rPr>
                          <m:t>∞</m:t>
                        </m:r>
                      </m:e>
                    </m:d>
                  </m:oMath>
                </a14:m>
                <a:endParaRPr lang="ar-AE" dirty="0"/>
              </a:p>
            </p:txBody>
          </p:sp>
        </mc:Choice>
        <mc:Fallback xmlns="">
          <p:sp>
            <p:nvSpPr>
              <p:cNvPr id="3" name="Content Placeholder 2">
                <a:extLst>
                  <a:ext uri="{FF2B5EF4-FFF2-40B4-BE49-F238E27FC236}">
                    <a16:creationId xmlns:a16="http://schemas.microsoft.com/office/drawing/2014/main" id="{6D5FCB68-4B81-B56C-26D6-2EA2EB42DDB0}"/>
                  </a:ext>
                </a:extLst>
              </p:cNvPr>
              <p:cNvSpPr>
                <a:spLocks noGrp="1" noRot="1" noChangeAspect="1" noMove="1" noResize="1" noEditPoints="1" noAdjustHandles="1" noChangeArrowheads="1" noChangeShapeType="1" noTextEdit="1"/>
              </p:cNvSpPr>
              <p:nvPr>
                <p:ph idx="1"/>
              </p:nvPr>
            </p:nvSpPr>
            <p:spPr>
              <a:xfrm>
                <a:off x="457200" y="1200151"/>
                <a:ext cx="4572000" cy="3737370"/>
              </a:xfrm>
              <a:blipFill>
                <a:blip r:embed="rId2"/>
                <a:stretch>
                  <a:fillRect l="-2222" t="-1356" r="-3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0DEE33A-435A-D72C-B6AA-B7B94C77B5C9}"/>
                  </a:ext>
                </a:extLst>
              </p:cNvPr>
              <p:cNvSpPr txBox="1"/>
              <p:nvPr/>
            </p:nvSpPr>
            <p:spPr>
              <a:xfrm>
                <a:off x="4935681" y="1535371"/>
                <a:ext cx="4208319" cy="3066930"/>
              </a:xfrm>
              <a:prstGeom prst="rect">
                <a:avLst/>
              </a:prstGeom>
              <a:noFill/>
            </p:spPr>
            <p:txBody>
              <a:bodyPr wrap="square">
                <a:spAutoFit/>
              </a:bodyPr>
              <a:lstStyle/>
              <a:p>
                <a:pPr marL="0" lvl="0" indent="0">
                  <a:buNone/>
                </a:pPr>
                <a14:m>
                  <m:oMathPara xmlns:m="http://schemas.openxmlformats.org/officeDocument/2006/math">
                    <m:oMathParaPr>
                      <m:jc m:val="center"/>
                    </m:oMathParaPr>
                    <m:oMath xmlns:m="http://schemas.openxmlformats.org/officeDocument/2006/math">
                      <m:d>
                        <m:dPr>
                          <m:ctrlPr>
                            <a:rPr lang="ar-AE" i="1" smtClean="0">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e>
                      </m:d>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r>
                        <m:rPr>
                          <m:sty m:val="p"/>
                        </m:rPr>
                        <a:rPr lang="ar-AE">
                          <a:latin typeface="Cambria Math" panose="02040503050406030204" pitchFamily="18" charset="0"/>
                        </a:rPr>
                        <m:t>∇</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oMath>
                  </m:oMathPara>
                </a14:m>
                <a:endParaRPr lang="ar-AE" dirty="0"/>
              </a:p>
              <a:p>
                <a:pPr marL="0" lvl="0" indent="0">
                  <a:buNone/>
                </a:pPr>
                <a:endParaRPr lang="en-US" i="1"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e>
                      </m:d>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m:rPr>
                          <m:sty m:val="p"/>
                        </m:rPr>
                        <a:rPr lang="ar-AE">
                          <a:latin typeface="Cambria Math" panose="02040503050406030204" pitchFamily="18" charset="0"/>
                        </a:rPr>
                        <m:t>∇</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𝐏</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𝑞</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𝐄</m:t>
                          </m:r>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𝐮</m:t>
                                  </m:r>
                                </m:e>
                                <m:sub>
                                  <m:r>
                                    <a:rPr lang="ar-AE">
                                      <a:latin typeface="Cambria Math" panose="02040503050406030204" pitchFamily="18" charset="0"/>
                                    </a:rPr>
                                    <m:t>𝛼</m:t>
                                  </m:r>
                                </m:sub>
                              </m:sSub>
                              <m:r>
                                <a:rPr lang="ar-AE">
                                  <a:latin typeface="Cambria Math" panose="02040503050406030204" pitchFamily="18" charset="0"/>
                                </a:rPr>
                                <m:t>×</m:t>
                              </m:r>
                              <m:r>
                                <a:rPr lang="ar-AE">
                                  <a:latin typeface="Cambria Math" panose="02040503050406030204" pitchFamily="18" charset="0"/>
                                </a:rPr>
                                <m:t>𝐁</m:t>
                              </m:r>
                            </m:num>
                            <m:den>
                              <m:r>
                                <a:rPr lang="ar-AE">
                                  <a:latin typeface="Cambria Math" panose="02040503050406030204" pitchFamily="18" charset="0"/>
                                </a:rPr>
                                <m:t>𝑐</m:t>
                              </m:r>
                            </m:den>
                          </m:f>
                        </m:e>
                      </m:d>
                    </m:oMath>
                  </m:oMathPara>
                </a14:m>
                <a:endParaRPr lang="ar-AE" dirty="0"/>
              </a:p>
              <a:p>
                <a:pPr marL="0" lvl="0" indent="0">
                  <a:buNone/>
                </a:pPr>
                <a:endParaRPr lang="en-US"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r>
                        <a:rPr lang="ar-AE">
                          <a:latin typeface="Cambria Math" panose="02040503050406030204" pitchFamily="18" charset="0"/>
                        </a:rPr>
                        <m:t>𝐉</m:t>
                      </m:r>
                    </m:oMath>
                  </m:oMathPara>
                </a14:m>
                <a:endParaRPr lang="ar-AE" dirty="0"/>
              </a:p>
              <a:p>
                <a:pPr marL="0" lvl="0" indent="0">
                  <a:buNone/>
                </a:pPr>
                <a:endParaRPr lang="en-US"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r>
                        <m:rPr>
                          <m:sty m:val="p"/>
                        </m:rPr>
                        <a:rPr lang="ar-AE">
                          <a:latin typeface="Cambria Math" panose="02040503050406030204" pitchFamily="18" charset="0"/>
                        </a:rPr>
                        <m:t>∇</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=0</m:t>
                      </m:r>
                    </m:oMath>
                  </m:oMathPara>
                </a14:m>
                <a:endParaRPr lang="ar-AE" dirty="0"/>
              </a:p>
            </p:txBody>
          </p:sp>
        </mc:Choice>
        <mc:Fallback xmlns="">
          <p:sp>
            <p:nvSpPr>
              <p:cNvPr id="6" name="TextBox 5">
                <a:extLst>
                  <a:ext uri="{FF2B5EF4-FFF2-40B4-BE49-F238E27FC236}">
                    <a16:creationId xmlns:a16="http://schemas.microsoft.com/office/drawing/2014/main" id="{B0DEE33A-435A-D72C-B6AA-B7B94C77B5C9}"/>
                  </a:ext>
                </a:extLst>
              </p:cNvPr>
              <p:cNvSpPr txBox="1">
                <a:spLocks noRot="1" noChangeAspect="1" noMove="1" noResize="1" noEditPoints="1" noAdjustHandles="1" noChangeArrowheads="1" noChangeShapeType="1" noTextEdit="1"/>
              </p:cNvSpPr>
              <p:nvPr/>
            </p:nvSpPr>
            <p:spPr>
              <a:xfrm>
                <a:off x="4935681" y="1535371"/>
                <a:ext cx="4208319" cy="3066930"/>
              </a:xfrm>
              <a:prstGeom prst="rect">
                <a:avLst/>
              </a:prstGeom>
              <a:blipFill>
                <a:blip r:embed="rId3"/>
                <a:stretch>
                  <a:fillRect b="-2058"/>
                </a:stretch>
              </a:blipFill>
            </p:spPr>
            <p:txBody>
              <a:bodyPr/>
              <a:lstStyle/>
              <a:p>
                <a:r>
                  <a:rPr lang="en-US">
                    <a:noFill/>
                  </a:rPr>
                  <a:t> </a:t>
                </a:r>
              </a:p>
            </p:txBody>
          </p:sp>
        </mc:Fallback>
      </mc:AlternateContent>
    </p:spTree>
    <p:extLst>
      <p:ext uri="{BB962C8B-B14F-4D97-AF65-F5344CB8AC3E}">
        <p14:creationId xmlns:p14="http://schemas.microsoft.com/office/powerpoint/2010/main" val="37629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After all the simplifications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35665"/>
                <a:ext cx="8229600" cy="4152014"/>
              </a:xfrm>
            </p:spPr>
            <p:txBody>
              <a:bodyPr>
                <a:normAutofit fontScale="62500" lnSpcReduction="20000"/>
              </a:bodyPr>
              <a:lstStyle/>
              <a:p>
                <a:pPr marL="0" lvl="0" indent="0">
                  <a:buNone/>
                </a:pPr>
                <a:r>
                  <a:rPr dirty="0"/>
                  <a:t>Conservation of fluid mass integrates to a constant parameter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𝑧</m:t>
                        </m:r>
                      </m:sub>
                    </m:sSub>
                  </m:oMath>
                </a14:m>
                <a:r>
                  <a:rPr dirty="0"/>
                  <a:t>;</a:t>
                </a:r>
              </a:p>
              <a:p>
                <a:pPr marL="0" lvl="0" indent="0">
                  <a:buNone/>
                </a:pPr>
                <a:r>
                  <a:rPr dirty="0"/>
                  <a:t>Gauss’s law gives another constant parameter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m:t>
                    </m:r>
                    <m:r>
                      <m:rPr>
                        <m:nor/>
                      </m:rPr>
                      <a:rPr/>
                      <m:t>const</m:t>
                    </m:r>
                  </m:oMath>
                </a14:m>
                <a:r>
                  <a:rPr dirty="0"/>
                  <a:t>;</a:t>
                </a:r>
                <a:endParaRPr lang="en-US" dirty="0"/>
              </a:p>
              <a:p>
                <a:pPr marL="0" lvl="0" indent="0">
                  <a:buNone/>
                </a:pPr>
                <a:endParaRPr dirty="0"/>
              </a:p>
              <a:p>
                <a:pPr marL="0" lvl="0" indent="0">
                  <a:buNone/>
                </a:pPr>
                <a:r>
                  <a:rPr dirty="0"/>
                  <a:t>The momentum equations for each ion species are then given by:</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𝑥</m:t>
                                    </m:r>
                                  </m:sub>
                                </m:sSub>
                              </m:num>
                              <m:den>
                                <m:r>
                                  <a:rPr>
                                    <a:latin typeface="Cambria Math" panose="02040503050406030204" pitchFamily="18" charset="0"/>
                                  </a:rPr>
                                  <m:t>𝑑𝑧</m:t>
                                </m:r>
                              </m:den>
                            </m:f>
                          </m:e>
                          <m:e>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𝑦</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e>
                        </m:mr>
                        <m:mr>
                          <m:e>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𝑦</m:t>
                                    </m:r>
                                  </m:sub>
                                </m:sSub>
                              </m:num>
                              <m:den>
                                <m:r>
                                  <a:rPr>
                                    <a:latin typeface="Cambria Math" panose="02040503050406030204" pitchFamily="18" charset="0"/>
                                  </a:rPr>
                                  <m:t>𝑑𝑧</m:t>
                                </m:r>
                              </m:den>
                            </m:f>
                          </m:e>
                          <m:e>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𝑥</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e>
                        </m:mr>
                        <m:mr>
                          <m:e>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𝑧</m:t>
                                    </m:r>
                                  </m:sub>
                                </m:sSub>
                              </m:num>
                              <m:den>
                                <m:r>
                                  <a:rPr>
                                    <a:latin typeface="Cambria Math" panose="02040503050406030204" pitchFamily="18" charset="0"/>
                                  </a:rPr>
                                  <m:t>𝑑𝑧</m:t>
                                </m:r>
                              </m:den>
                            </m:f>
                          </m:e>
                          <m:e>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𝛼</m:t>
                                    </m:r>
                                  </m:sub>
                                </m:sSub>
                              </m:num>
                              <m:den>
                                <m:r>
                                  <a:rPr>
                                    <a:latin typeface="Cambria Math" panose="02040503050406030204" pitchFamily="18" charset="0"/>
                                  </a:rPr>
                                  <m:t>𝑑𝑧</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f>
                              <m:fPr>
                                <m:ctrlPr>
                                  <a:rPr i="1">
                                    <a:latin typeface="Cambria Math" panose="02040503050406030204" pitchFamily="18" charset="0"/>
                                  </a:rPr>
                                </m:ctrlPr>
                              </m:fPr>
                              <m:num>
                                <m:r>
                                  <a:rPr>
                                    <a:latin typeface="Cambria Math" panose="02040503050406030204" pitchFamily="18" charset="0"/>
                                  </a:rPr>
                                  <m:t>𝑑</m:t>
                                </m:r>
                                <m:r>
                                  <a:rPr>
                                    <a:latin typeface="Cambria Math" panose="02040503050406030204" pitchFamily="18" charset="0"/>
                                  </a:rPr>
                                  <m:t>𝜙</m:t>
                                </m:r>
                              </m:num>
                              <m:den>
                                <m:r>
                                  <a:rPr>
                                    <a:latin typeface="Cambria Math" panose="02040503050406030204" pitchFamily="18" charset="0"/>
                                  </a:rPr>
                                  <m:t>𝑑𝑧</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𝑥</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𝑦</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e>
                        </m:mr>
                      </m:m>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2</m:t>
                          </m:r>
                        </m:e>
                      </m:d>
                    </m:oMath>
                  </m:oMathPara>
                </a14:m>
                <a:endParaRPr dirty="0"/>
              </a:p>
              <a:p>
                <a:pPr marL="0" lvl="0" indent="0">
                  <a:buNone/>
                </a:pPr>
                <a:endParaRPr lang="en-US" dirty="0"/>
              </a:p>
              <a:p>
                <a:pPr marL="0" lvl="0" indent="0">
                  <a:buNone/>
                </a:pPr>
                <a:r>
                  <a:rPr dirty="0"/>
                  <a:t>Ampere’s law connects the fields and the flow components: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r>
                        <a:rPr>
                          <a:latin typeface="Cambria Math" panose="02040503050406030204" pitchFamily="18" charset="0"/>
                        </a:rPr>
                        <m:t>/</m:t>
                      </m:r>
                      <m:r>
                        <a:rPr>
                          <a:latin typeface="Cambria Math" panose="02040503050406030204" pitchFamily="18" charset="0"/>
                        </a:rPr>
                        <m:t>𝑑𝑧</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𝑥</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𝛼</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e>
                      </m:nary>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𝑥</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𝑒</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𝑒𝑥</m:t>
                          </m:r>
                        </m:sub>
                      </m:sSub>
                      <m:r>
                        <a:rPr>
                          <a:latin typeface="Cambria Math" panose="02040503050406030204" pitchFamily="18" charset="0"/>
                        </a:rPr>
                        <m:t>=−</m:t>
                      </m:r>
                      <m:r>
                        <a:rPr>
                          <a:latin typeface="Cambria Math" panose="02040503050406030204" pitchFamily="18" charset="0"/>
                        </a:rPr>
                        <m:t>𝑛</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𝑥</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𝑒</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3</m:t>
                          </m:r>
                        </m:e>
                      </m:d>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r>
                        <a:rPr>
                          <a:latin typeface="Cambria Math" panose="02040503050406030204" pitchFamily="18" charset="0"/>
                        </a:rPr>
                        <m:t>/</m:t>
                      </m:r>
                      <m:r>
                        <a:rPr>
                          <a:latin typeface="Cambria Math" panose="02040503050406030204" pitchFamily="18" charset="0"/>
                        </a:rPr>
                        <m:t>𝑑𝑧</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𝑦</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𝛼</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e>
                      </m:nary>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𝑦</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𝑒</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𝑒𝑦</m:t>
                          </m:r>
                        </m:sub>
                      </m:sSub>
                      <m:r>
                        <a:rPr>
                          <a:latin typeface="Cambria Math" panose="02040503050406030204" pitchFamily="18" charset="0"/>
                        </a:rPr>
                        <m:t>=</m:t>
                      </m:r>
                      <m:r>
                        <a:rPr>
                          <a:latin typeface="Cambria Math" panose="02040503050406030204" pitchFamily="18" charset="0"/>
                        </a:rPr>
                        <m:t>𝑛</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𝑦</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𝑒</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4</m:t>
                          </m:r>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35665"/>
                <a:ext cx="8229600" cy="4152014"/>
              </a:xfrm>
              <a:blipFill>
                <a:blip r:embed="rId2"/>
                <a:stretch>
                  <a:fillRect l="-309" t="-1220" b="-2134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91514"/>
                <a:ext cx="8229600" cy="4406156"/>
              </a:xfrm>
            </p:spPr>
            <p:txBody>
              <a:bodyPr>
                <a:normAutofit fontScale="70000" lnSpcReduction="20000"/>
              </a:bodyPr>
              <a:lstStyle/>
              <a:p>
                <a:pPr marL="0" indent="0">
                  <a:buNone/>
                </a:pPr>
                <a:r>
                  <a:rPr lang="en-US" dirty="0"/>
                  <a:t>This is a system of </a:t>
                </a:r>
                <a14:m>
                  <m:oMath xmlns:m="http://schemas.openxmlformats.org/officeDocument/2006/math">
                    <m:r>
                      <a:rPr lang="en-US">
                        <a:latin typeface="Cambria Math" panose="02040503050406030204" pitchFamily="18" charset="0"/>
                      </a:rPr>
                      <m:t>3</m:t>
                    </m:r>
                    <m:r>
                      <a:rPr lang="en-US">
                        <a:latin typeface="Cambria Math" panose="02040503050406030204" pitchFamily="18" charset="0"/>
                      </a:rPr>
                      <m:t>𝑁</m:t>
                    </m:r>
                    <m:r>
                      <a:rPr lang="en-US">
                        <a:latin typeface="Cambria Math" panose="02040503050406030204" pitchFamily="18" charset="0"/>
                      </a:rPr>
                      <m:t>+2</m:t>
                    </m:r>
                  </m:oMath>
                </a14:m>
                <a:r>
                  <a:rPr lang="en-US" dirty="0"/>
                  <a:t> equations for </a:t>
                </a:r>
                <a14:m>
                  <m:oMath xmlns:m="http://schemas.openxmlformats.org/officeDocument/2006/math">
                    <m:r>
                      <a:rPr lang="en-US">
                        <a:latin typeface="Cambria Math" panose="02040503050406030204" pitchFamily="18" charset="0"/>
                      </a:rPr>
                      <m:t>4</m:t>
                    </m:r>
                    <m:r>
                      <a:rPr lang="en-US">
                        <a:latin typeface="Cambria Math" panose="02040503050406030204" pitchFamily="18" charset="0"/>
                      </a:rPr>
                      <m:t>𝑁</m:t>
                    </m:r>
                    <m:r>
                      <a:rPr lang="en-US">
                        <a:latin typeface="Cambria Math" panose="02040503050406030204" pitchFamily="18" charset="0"/>
                      </a:rPr>
                      <m:t>+2</m:t>
                    </m:r>
                  </m:oMath>
                </a14:m>
                <a:r>
                  <a:rPr lang="en-US" dirty="0"/>
                  <a:t> unknown dependent variables: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𝑥</m:t>
                        </m:r>
                      </m:sub>
                    </m:sSub>
                  </m:oMath>
                </a14:m>
                <a:r>
                  <a:rPr lang="ar-AE"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𝑦</m:t>
                        </m:r>
                      </m:sub>
                    </m:sSub>
                  </m:oMath>
                </a14:m>
                <a:r>
                  <a:rPr lang="ar-AE" dirty="0"/>
                  <a:t>, </a:t>
                </a:r>
                <a:r>
                  <a:rPr lang="en-US" dirty="0"/>
                  <a:t>and </a:t>
                </a:r>
                <a14:m>
                  <m:oMath xmlns:m="http://schemas.openxmlformats.org/officeDocument/2006/math">
                    <m:r>
                      <a:rPr lang="en-US">
                        <a:latin typeface="Cambria Math" panose="02040503050406030204" pitchFamily="18" charset="0"/>
                      </a:rPr>
                      <m:t>𝑁</m:t>
                    </m:r>
                  </m:oMath>
                </a14:m>
                <a:r>
                  <a:rPr lang="en-US" dirty="0"/>
                  <a:t> each of </a:t>
                </a:r>
                <a14:m>
                  <m:oMath xmlns:m="http://schemas.openxmlformats.org/officeDocument/2006/math">
                    <m:r>
                      <a:rPr lang="en-US">
                        <a:latin typeface="Cambria Math" panose="02040503050406030204" pitchFamily="18" charset="0"/>
                      </a:rPr>
                      <m:t>𝑛</m:t>
                    </m:r>
                  </m:oMath>
                </a14:m>
                <a:r>
                  <a:rPr lang="en-US" dirty="0"/>
                  <a:t>, </a:t>
                </a:r>
                <a14:m>
                  <m:oMath xmlns:m="http://schemas.openxmlformats.org/officeDocument/2006/math">
                    <m:r>
                      <a:rPr lang="en-US">
                        <a:latin typeface="Cambria Math" panose="02040503050406030204" pitchFamily="18" charset="0"/>
                      </a:rPr>
                      <m:t>𝑝</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𝑥</m:t>
                        </m:r>
                      </m:sub>
                    </m:sSub>
                  </m:oMath>
                </a14:m>
                <a:r>
                  <a:rPr lang="ar-AE" dirty="0"/>
                  <a:t>, </a:t>
                </a:r>
                <a:r>
                  <a:rPr lang="en-US"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𝑦</m:t>
                        </m:r>
                      </m:sub>
                    </m:sSub>
                  </m:oMath>
                </a14:m>
                <a:r>
                  <a:rPr lang="ar-AE" dirty="0"/>
                  <a:t>.</a:t>
                </a:r>
              </a:p>
              <a:p>
                <a:pPr marL="0" lvl="0" indent="0">
                  <a:buNone/>
                </a:pPr>
                <a:endParaRPr lang="en-US" dirty="0"/>
              </a:p>
              <a:p>
                <a:pPr marL="0" lvl="0" indent="0">
                  <a:buNone/>
                </a:pPr>
                <a:r>
                  <a:rPr dirty="0"/>
                  <a:t>We are interested in solutions with </a:t>
                </a:r>
                <a14:m>
                  <m:oMath xmlns:m="http://schemas.openxmlformats.org/officeDocument/2006/math">
                    <m:sSubSup>
                      <m:sSubSupPr>
                        <m:ctrlPr>
                          <a:rPr lang="ar-AE" i="1" smtClean="0">
                            <a:solidFill>
                              <a:srgbClr val="FF0000"/>
                            </a:solidFill>
                            <a:latin typeface="Cambria Math" panose="02040503050406030204" pitchFamily="18" charset="0"/>
                          </a:rPr>
                        </m:ctrlPr>
                      </m:sSubSupPr>
                      <m:e>
                        <m:r>
                          <a:rPr lang="ar-AE">
                            <a:solidFill>
                              <a:srgbClr val="FF0000"/>
                            </a:solidFill>
                            <a:latin typeface="Cambria Math" panose="02040503050406030204" pitchFamily="18" charset="0"/>
                          </a:rPr>
                          <m:t>𝐵</m:t>
                        </m:r>
                      </m:e>
                      <m:sub>
                        <m:r>
                          <a:rPr lang="ar-AE">
                            <a:solidFill>
                              <a:srgbClr val="FF0000"/>
                            </a:solidFill>
                            <a:latin typeface="Cambria Math" panose="02040503050406030204" pitchFamily="18" charset="0"/>
                          </a:rPr>
                          <m:t>𝑥</m:t>
                        </m:r>
                      </m:sub>
                      <m:sup>
                        <m:r>
                          <a:rPr lang="ar-AE">
                            <a:solidFill>
                              <a:srgbClr val="FF0000"/>
                            </a:solidFill>
                            <a:latin typeface="Cambria Math" panose="02040503050406030204" pitchFamily="18" charset="0"/>
                          </a:rPr>
                          <m:t>2</m:t>
                        </m:r>
                      </m:sup>
                    </m:sSubSup>
                    <m:r>
                      <a:rPr lang="ar-AE">
                        <a:solidFill>
                          <a:srgbClr val="FF0000"/>
                        </a:solidFill>
                        <a:latin typeface="Cambria Math" panose="02040503050406030204" pitchFamily="18" charset="0"/>
                      </a:rPr>
                      <m:t>+</m:t>
                    </m:r>
                    <m:sSubSup>
                      <m:sSubSupPr>
                        <m:ctrlPr>
                          <a:rPr lang="ar-AE" i="1">
                            <a:solidFill>
                              <a:srgbClr val="FF0000"/>
                            </a:solidFill>
                            <a:latin typeface="Cambria Math" panose="02040503050406030204" pitchFamily="18" charset="0"/>
                          </a:rPr>
                        </m:ctrlPr>
                      </m:sSubSupPr>
                      <m:e>
                        <m:r>
                          <a:rPr lang="ar-AE">
                            <a:solidFill>
                              <a:srgbClr val="FF0000"/>
                            </a:solidFill>
                            <a:latin typeface="Cambria Math" panose="02040503050406030204" pitchFamily="18" charset="0"/>
                          </a:rPr>
                          <m:t>𝐵</m:t>
                        </m:r>
                      </m:e>
                      <m:sub>
                        <m:r>
                          <a:rPr lang="ar-AE">
                            <a:solidFill>
                              <a:srgbClr val="FF0000"/>
                            </a:solidFill>
                            <a:latin typeface="Cambria Math" panose="02040503050406030204" pitchFamily="18" charset="0"/>
                          </a:rPr>
                          <m:t>𝑦</m:t>
                        </m:r>
                      </m:sub>
                      <m:sup>
                        <m:r>
                          <a:rPr lang="ar-AE">
                            <a:solidFill>
                              <a:srgbClr val="FF0000"/>
                            </a:solidFill>
                            <a:latin typeface="Cambria Math" panose="02040503050406030204" pitchFamily="18" charset="0"/>
                          </a:rPr>
                          <m:t>2</m:t>
                        </m:r>
                      </m:sup>
                    </m:sSubSup>
                    <m:r>
                      <a:rPr lang="ar-AE">
                        <a:solidFill>
                          <a:srgbClr val="FF0000"/>
                        </a:solidFill>
                        <a:latin typeface="Cambria Math" panose="02040503050406030204" pitchFamily="18" charset="0"/>
                      </a:rPr>
                      <m:t>=</m:t>
                    </m:r>
                    <m:sSubSup>
                      <m:sSubSupPr>
                        <m:ctrlPr>
                          <a:rPr lang="ar-AE" i="1">
                            <a:solidFill>
                              <a:srgbClr val="FF0000"/>
                            </a:solidFill>
                            <a:latin typeface="Cambria Math" panose="02040503050406030204" pitchFamily="18" charset="0"/>
                          </a:rPr>
                        </m:ctrlPr>
                      </m:sSubSupPr>
                      <m:e>
                        <m:r>
                          <a:rPr lang="ar-AE">
                            <a:solidFill>
                              <a:srgbClr val="FF0000"/>
                            </a:solidFill>
                            <a:latin typeface="Cambria Math" panose="02040503050406030204" pitchFamily="18" charset="0"/>
                          </a:rPr>
                          <m:t>𝐵</m:t>
                        </m:r>
                      </m:e>
                      <m:sub>
                        <m:r>
                          <a:rPr lang="ar-AE">
                            <a:solidFill>
                              <a:srgbClr val="FF0000"/>
                            </a:solidFill>
                            <a:latin typeface="Cambria Math" panose="02040503050406030204" pitchFamily="18" charset="0"/>
                          </a:rPr>
                          <m:t>0</m:t>
                        </m:r>
                      </m:sub>
                      <m:sup>
                        <m:r>
                          <a:rPr lang="ar-AE">
                            <a:solidFill>
                              <a:srgbClr val="FF0000"/>
                            </a:solidFill>
                            <a:latin typeface="Cambria Math" panose="02040503050406030204" pitchFamily="18" charset="0"/>
                          </a:rPr>
                          <m:t>2</m:t>
                        </m:r>
                      </m:sup>
                    </m:sSubSup>
                    <m:r>
                      <a:rPr lang="ar-AE">
                        <a:solidFill>
                          <a:srgbClr val="FF0000"/>
                        </a:solidFill>
                        <a:latin typeface="Cambria Math" panose="02040503050406030204" pitchFamily="18" charset="0"/>
                      </a:rPr>
                      <m:t>=</m:t>
                    </m:r>
                    <m:r>
                      <a:rPr lang="ar-AE">
                        <a:solidFill>
                          <a:srgbClr val="FF0000"/>
                        </a:solidFill>
                        <a:latin typeface="Cambria Math" panose="02040503050406030204" pitchFamily="18" charset="0"/>
                      </a:rPr>
                      <m:t>𝑐𝑜𝑛𝑠𝑡</m:t>
                    </m:r>
                  </m:oMath>
                </a14:m>
                <a:r>
                  <a:rPr lang="ar-AE" dirty="0">
                    <a:solidFill>
                      <a:srgbClr val="FF0000"/>
                    </a:solidFill>
                  </a:rPr>
                  <a:t> </a:t>
                </a:r>
                <a:r>
                  <a:rPr dirty="0"/>
                  <a:t>(force-free current sheet). From Ampere’s law (Equation 2) and (Equation 3), we have:</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𝑥</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𝑦</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e>
                      </m:d>
                      <m:r>
                        <a:rPr>
                          <a:latin typeface="Cambria Math" panose="02040503050406030204" pitchFamily="18" charset="0"/>
                        </a:rPr>
                        <m:t>=0</m:t>
                      </m:r>
                    </m:oMath>
                  </m:oMathPara>
                </a14:m>
                <a:endParaRPr dirty="0"/>
              </a:p>
              <a:p>
                <a:pPr marL="0" lvl="0" indent="0">
                  <a:buNone/>
                </a:pPr>
                <a:endParaRPr lang="en-US" dirty="0"/>
              </a:p>
              <a:p>
                <a:pPr marL="0" lvl="0" indent="0">
                  <a:buNone/>
                </a:pPr>
                <a:r>
                  <a:rPr lang="en-US" dirty="0"/>
                  <a:t>F</a:t>
                </a:r>
                <a:r>
                  <a:rPr dirty="0"/>
                  <a:t>rom first two </a:t>
                </a:r>
                <a:r>
                  <a:rPr lang="en-US" dirty="0"/>
                  <a:t>momentum </a:t>
                </a:r>
                <a:r>
                  <a:rPr dirty="0"/>
                  <a:t>equations</a:t>
                </a:r>
                <a:r>
                  <a:rPr lang="en-US" dirty="0"/>
                  <a:t>, we have:</a:t>
                </a:r>
              </a:p>
              <a:p>
                <a:pPr marL="0" lvl="0" indent="0">
                  <a:buNone/>
                </a:pPr>
                <a:endParaRPr lang="en-US" dirty="0"/>
              </a:p>
              <a:p>
                <a:pPr marL="0" lvl="0" indent="0">
                  <a:buNone/>
                </a:pPr>
                <a14:m>
                  <m:oMathPara xmlns:m="http://schemas.openxmlformats.org/officeDocument/2006/math">
                    <m:oMathParaPr>
                      <m:jc m:val="center"/>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𝑥</m:t>
                          </m:r>
                        </m:sub>
                        <m:sup>
                          <m:r>
                            <a:rPr>
                              <a:latin typeface="Cambria Math" panose="02040503050406030204" pitchFamily="18" charset="0"/>
                            </a:rPr>
                            <m:t>2</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𝑢</m:t>
                          </m:r>
                        </m:e>
                        <m:sub>
                          <m:r>
                            <a:rPr>
                              <a:latin typeface="Cambria Math" panose="02040503050406030204" pitchFamily="18" charset="0"/>
                            </a:rPr>
                            <m:t>𝛼</m:t>
                          </m:r>
                          <m:r>
                            <a:rPr>
                              <a:latin typeface="Cambria Math" panose="02040503050406030204" pitchFamily="18" charset="0"/>
                            </a:rPr>
                            <m:t>𝑦</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𝑐𝑜𝑛𝑠𝑡</m:t>
                      </m:r>
                    </m:oMath>
                  </m:oMathPara>
                </a14:m>
                <a:endParaRPr lang="en-US" dirty="0"/>
              </a:p>
              <a:p>
                <a:pPr marL="0" lvl="0" indent="0">
                  <a:buNone/>
                </a:pPr>
                <a:endParaRPr lang="en-US" b="1" dirty="0"/>
              </a:p>
              <a:p>
                <a:pPr marL="0" lvl="0" indent="0">
                  <a:buNone/>
                </a:pPr>
                <a:r>
                  <a:rPr lang="en-US" b="1" dirty="0"/>
                  <a:t>Definition 1</a:t>
                </a:r>
                <a:r>
                  <a:rPr lang="en-US" dirty="0"/>
                  <a:t> Force-free condition let us express the magnetic field and velocity in terms of the angle </a:t>
                </a:r>
                <a14:m>
                  <m:oMath xmlns:m="http://schemas.openxmlformats.org/officeDocument/2006/math">
                    <m:r>
                      <a:rPr lang="en-US">
                        <a:latin typeface="Cambria Math" panose="02040503050406030204" pitchFamily="18" charset="0"/>
                      </a:rPr>
                      <m:t>𝜃</m:t>
                    </m:r>
                  </m:oMath>
                </a14:m>
                <a:r>
                  <a:rPr lang="en-US" dirty="0"/>
                  <a:t>:</a:t>
                </a:r>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cos</m:t>
                      </m:r>
                      <m:r>
                        <a:rPr lang="en-US">
                          <a:latin typeface="Cambria Math" panose="02040503050406030204" pitchFamily="18" charset="0"/>
                        </a:rPr>
                        <m:t>𝜃</m:t>
                      </m:r>
                      <m:r>
                        <a:rPr lang="en-US">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𝑦</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sin</m:t>
                      </m:r>
                      <m:r>
                        <a:rPr lang="en-US">
                          <a:latin typeface="Cambria Math" panose="02040503050406030204" pitchFamily="18" charset="0"/>
                        </a:rPr>
                        <m:t>𝜃</m:t>
                      </m:r>
                    </m:oMath>
                  </m:oMathPara>
                </a14:m>
                <a:endParaRPr lang="en-US"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1</m:t>
                          </m:r>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1</m:t>
                          </m:r>
                        </m:sub>
                      </m:sSub>
                      <m:r>
                        <m:rPr>
                          <m:sty m:val="p"/>
                        </m:rPr>
                        <a:rPr lang="en-US">
                          <a:latin typeface="Cambria Math" panose="02040503050406030204" pitchFamily="18" charset="0"/>
                        </a:rPr>
                        <m:t>cos</m:t>
                      </m:r>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1</m:t>
                          </m:r>
                        </m:sub>
                      </m:sSub>
                      <m:r>
                        <a:rPr lang="ar-AE">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1</m:t>
                          </m:r>
                          <m:r>
                            <a:rPr lang="ar-AE">
                              <a:latin typeface="Cambria Math" panose="02040503050406030204" pitchFamily="18" charset="0"/>
                            </a:rPr>
                            <m:t>𝑦</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1</m:t>
                          </m:r>
                        </m:sub>
                      </m:sSub>
                      <m:r>
                        <m:rPr>
                          <m:sty m:val="p"/>
                        </m:rPr>
                        <a:rPr lang="en-US">
                          <a:latin typeface="Cambria Math" panose="02040503050406030204" pitchFamily="18" charset="0"/>
                        </a:rPr>
                        <m:t>sin</m:t>
                      </m:r>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1</m:t>
                          </m:r>
                        </m:sub>
                      </m:sSub>
                    </m:oMath>
                  </m:oMathPara>
                </a14:m>
                <a:endParaRPr lang="ar-AE" dirty="0"/>
              </a:p>
              <a:p>
                <a:pPr marL="0" lvl="0" indent="0">
                  <a:buNone/>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91514"/>
                <a:ext cx="8229600" cy="4406156"/>
              </a:xfrm>
              <a:blipFill>
                <a:blip r:embed="rId2"/>
                <a:stretch>
                  <a:fillRect l="-463" t="-1724" r="-108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AE0D-7E56-2135-A20B-EF44C549A42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225BBA-E84C-D06A-3FB0-0E7E407953FE}"/>
                  </a:ext>
                </a:extLst>
              </p:cNvPr>
              <p:cNvSpPr>
                <a:spLocks noGrp="1"/>
              </p:cNvSpPr>
              <p:nvPr>
                <p:ph idx="1"/>
              </p:nvPr>
            </p:nvSpPr>
            <p:spPr>
              <a:xfrm>
                <a:off x="457200" y="390617"/>
                <a:ext cx="8229600" cy="4752883"/>
              </a:xfrm>
            </p:spPr>
            <p:txBody>
              <a:bodyPr>
                <a:normAutofit fontScale="62500" lnSpcReduction="20000"/>
              </a:bodyPr>
              <a:lstStyle/>
              <a:p>
                <a:pPr marL="0" lvl="0" indent="0">
                  <a:buNone/>
                </a:pPr>
                <a:r>
                  <a:rPr dirty="0"/>
                  <a:t>The first momentum equation (Equation 2) after substituting the above expression becomes:</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m:rPr>
                          <m:sty m:val="p"/>
                        </m:rPr>
                        <a:rPr>
                          <a:latin typeface="Cambria Math" panose="02040503050406030204" pitchFamily="18" charset="0"/>
                        </a:rPr>
                        <m:t>sin</m:t>
                      </m:r>
                      <m:r>
                        <a:rPr>
                          <a:latin typeface="Cambria Math" panose="02040503050406030204" pitchFamily="18" charset="0"/>
                        </a:rPr>
                        <m:t>𝜃</m:t>
                      </m:r>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num>
                        <m:den>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den>
                      </m:f>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num>
                        <m:den>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den>
                      </m:f>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6</m:t>
                          </m:r>
                        </m:e>
                      </m:d>
                    </m:oMath>
                  </m:oMathPara>
                </a14:m>
                <a:endParaRPr dirty="0"/>
              </a:p>
              <a:p>
                <a:pPr lvl="0"/>
                <a:r>
                  <a:rPr dirty="0"/>
                  <a:t>Note that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oMath>
                </a14:m>
                <a:r>
                  <a:rPr dirty="0"/>
                  <a:t> are dependent variables,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oMath>
                </a14:m>
                <a:r>
                  <a:rPr dirty="0"/>
                  <a:t> are constants determined by the system.</a:t>
                </a:r>
              </a:p>
              <a:p>
                <a:pPr lvl="0"/>
                <a:r>
                  <a:rPr b="1" dirty="0"/>
                  <a:t>So given the profile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oMath>
                </a14:m>
                <a:r>
                  <a:rPr b="1" dirty="0"/>
                  <a:t>, we could solve the above equation to get the profile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oMath>
                </a14:m>
                <a:r>
                  <a:rPr b="1" dirty="0"/>
                  <a:t>, thus the profile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oMath>
                </a14:m>
                <a:r>
                  <a:rPr b="1" dirty="0"/>
                  <a:t>.</a:t>
                </a:r>
              </a:p>
              <a:p>
                <a:pPr lvl="0"/>
                <a:endParaRPr dirty="0"/>
              </a:p>
              <a:p>
                <a:pPr marL="0" lvl="0" indent="0">
                  <a:buNone/>
                </a:pPr>
                <a:endParaRPr lang="en-US" dirty="0"/>
              </a:p>
              <a:p>
                <a:pPr marL="0" lvl="0" indent="0">
                  <a:buNone/>
                </a:pPr>
                <a:r>
                  <a:rPr dirty="0"/>
                  <a:t>The Ampere’s law (Equation 4) become: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r>
                        <a:rPr>
                          <a:latin typeface="Cambria Math" panose="02040503050406030204" pitchFamily="18" charset="0"/>
                        </a:rPr>
                        <m:t>𝜃</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𝛼</m:t>
                              </m:r>
                            </m:sub>
                          </m:sSub>
                        </m:num>
                        <m:den>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den>
                      </m:f>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𝑒</m:t>
                              </m:r>
                            </m:sub>
                          </m:sSub>
                        </m:num>
                        <m:den>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den>
                      </m:f>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8</m:t>
                          </m:r>
                        </m:e>
                      </m:d>
                    </m:oMath>
                  </m:oMathPara>
                </a14:m>
                <a:endParaRPr lang="en-US" dirty="0"/>
              </a:p>
              <a:p>
                <a:pPr marL="0" indent="0">
                  <a:buNone/>
                </a:pPr>
                <a:endParaRPr lang="en-US" dirty="0"/>
              </a:p>
              <a:p>
                <a:pPr marL="0" indent="0">
                  <a:buNone/>
                </a:pPr>
                <a:r>
                  <a:rPr lang="en-US" dirty="0"/>
                  <a:t>The plasma bulk velocity is related to one specific species</a:t>
                </a: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𝑛𝑢</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𝑒</m:t>
                                  </m:r>
                                </m:sub>
                              </m:sSub>
                            </m:num>
                            <m:den>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𝑧</m:t>
                                  </m:r>
                                </m:sub>
                              </m:sSub>
                            </m:den>
                          </m:f>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𝑧</m:t>
                                  </m:r>
                                </m:sub>
                              </m:sSub>
                            </m:num>
                            <m:den>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den>
                          </m:f>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num>
                            <m:den>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𝛼</m:t>
                                  </m:r>
                                </m:sub>
                              </m:sSub>
                            </m:den>
                          </m:f>
                        </m:e>
                      </m:d>
                    </m:oMath>
                  </m:oMathPara>
                </a14:m>
                <a:endParaRPr lang="ar-AE" dirty="0"/>
              </a:p>
              <a:p>
                <a:pPr marL="0" lvl="0" indent="0">
                  <a:buNone/>
                </a:pPr>
                <a:endParaRPr dirty="0"/>
              </a:p>
              <a:p>
                <a:pPr marL="0" lvl="0" indent="0">
                  <a:buNone/>
                </a:pPr>
                <a:endParaRPr dirty="0"/>
              </a:p>
            </p:txBody>
          </p:sp>
        </mc:Choice>
        <mc:Fallback xmlns="">
          <p:sp>
            <p:nvSpPr>
              <p:cNvPr id="3" name="Content Placeholder 2">
                <a:extLst>
                  <a:ext uri="{FF2B5EF4-FFF2-40B4-BE49-F238E27FC236}">
                    <a16:creationId xmlns:a16="http://schemas.microsoft.com/office/drawing/2014/main" id="{30225BBA-E84C-D06A-3FB0-0E7E407953FE}"/>
                  </a:ext>
                </a:extLst>
              </p:cNvPr>
              <p:cNvSpPr>
                <a:spLocks noGrp="1" noRot="1" noChangeAspect="1" noMove="1" noResize="1" noEditPoints="1" noAdjustHandles="1" noChangeArrowheads="1" noChangeShapeType="1" noTextEdit="1"/>
              </p:cNvSpPr>
              <p:nvPr>
                <p:ph idx="1"/>
              </p:nvPr>
            </p:nvSpPr>
            <p:spPr>
              <a:xfrm>
                <a:off x="457200" y="390617"/>
                <a:ext cx="8229600" cy="4752883"/>
              </a:xfrm>
              <a:blipFill>
                <a:blip r:embed="rId3"/>
                <a:stretch>
                  <a:fillRect l="-309" t="-1064"/>
                </a:stretch>
              </a:blipFill>
            </p:spPr>
            <p:txBody>
              <a:bodyPr/>
              <a:lstStyle/>
              <a:p>
                <a:r>
                  <a:rPr lang="en-US">
                    <a:noFill/>
                  </a:rPr>
                  <a:t> </a:t>
                </a:r>
              </a:p>
            </p:txBody>
          </p:sp>
        </mc:Fallback>
      </mc:AlternateContent>
      <p:pic>
        <p:nvPicPr>
          <p:cNvPr id="2" name="Picture 2" descr="Boring Gif - IceGif">
            <a:extLst>
              <a:ext uri="{FF2B5EF4-FFF2-40B4-BE49-F238E27FC236}">
                <a16:creationId xmlns:a16="http://schemas.microsoft.com/office/drawing/2014/main" id="{5BAF8227-8221-4CEA-3FF1-3A931FFDA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58225" y="3244350"/>
            <a:ext cx="2513495" cy="130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3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Solutions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dirty="0"/>
                  <a:t>The system </a:t>
                </a:r>
                <a14:m>
                  <m:oMath xmlns:m="http://schemas.openxmlformats.org/officeDocument/2006/math">
                    <m:r>
                      <a:rPr>
                        <a:latin typeface="Cambria Math" panose="02040503050406030204" pitchFamily="18" charset="0"/>
                      </a:rPr>
                      <m:t>𝑆</m:t>
                    </m:r>
                  </m:oMath>
                </a14:m>
                <a:r>
                  <a:rPr dirty="0"/>
                  <a:t> could be fully determined provided </a:t>
                </a:r>
                <a14:m>
                  <m:oMath xmlns:m="http://schemas.openxmlformats.org/officeDocument/2006/math">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oMath>
                </a14:m>
                <a:r>
                  <a:rPr dirty="0"/>
                  <a:t> profiles.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m:t>
                      </m:r>
                      <m:r>
                        <a:rPr>
                          <a:latin typeface="Cambria Math" panose="02040503050406030204" pitchFamily="18" charset="0"/>
                        </a:rPr>
                        <m:t>=</m:t>
                      </m:r>
                      <m:r>
                        <a:rPr>
                          <a:latin typeface="Cambria Math" panose="02040503050406030204" pitchFamily="18" charset="0"/>
                        </a:rPr>
                        <m:t>𝑆</m:t>
                      </m:r>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e>
                      </m:d>
                    </m:oMath>
                  </m:oMathPara>
                </a14:m>
                <a:endParaRPr dirty="0"/>
              </a:p>
              <a:p>
                <a:pPr marL="0" lvl="0" indent="0">
                  <a:buNone/>
                </a:pPr>
                <a:r>
                  <a:rPr dirty="0"/>
                  <a:t>Assuming density profile</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1</m:t>
                              </m:r>
                            </m:sub>
                          </m:sSub>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oMath>
                  </m:oMathPara>
                </a14:m>
                <a:endParaRPr dirty="0"/>
              </a:p>
              <a:p>
                <a:pPr marL="0" lvl="0" indent="0">
                  <a:buNone/>
                </a:pPr>
                <a:r>
                  <a:rPr dirty="0"/>
                  <a:t>Solving analytically, we have the rotation angle profile as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𝜃</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𝜋</m:t>
                          </m:r>
                        </m:num>
                        <m:den>
                          <m:r>
                            <a:rPr>
                              <a:latin typeface="Cambria Math" panose="02040503050406030204" pitchFamily="18" charset="0"/>
                            </a:rPr>
                            <m:t>2</m:t>
                          </m:r>
                        </m:den>
                      </m:f>
                      <m:r>
                        <a:rPr>
                          <a:latin typeface="Cambria Math" panose="02040503050406030204" pitchFamily="18" charset="0"/>
                        </a:rPr>
                        <m:t>−</m:t>
                      </m:r>
                      <m:r>
                        <a:rPr>
                          <a:latin typeface="Cambria Math" panose="02040503050406030204" pitchFamily="18" charset="0"/>
                        </a:rPr>
                        <m:t>𝜅</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35" t="-1119"/>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Beutiful moment - solutions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70000" lnSpcReduction="20000"/>
              </a:bodyPr>
              <a:lstStyle/>
              <a:p>
                <a:pPr marL="0" lvl="0" indent="0">
                  <a:buNone/>
                </a:pPr>
                <a:r>
                  <a:rPr dirty="0"/>
                  <a:t>In dimensionless form</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m:rPr>
                                <m:sty m:val="p"/>
                              </m:rPr>
                              <a:rPr>
                                <a:latin typeface="Cambria Math" panose="02040503050406030204" pitchFamily="18" charset="0"/>
                              </a:rPr>
                              <m:t>sin</m:t>
                            </m:r>
                            <m:d>
                              <m:dPr>
                                <m:ctrlPr>
                                  <a:rPr i="1">
                                    <a:latin typeface="Cambria Math" panose="02040503050406030204" pitchFamily="18" charset="0"/>
                                  </a:rPr>
                                </m:ctrlPr>
                              </m:dPr>
                              <m:e>
                                <m:r>
                                  <a:rPr>
                                    <a:latin typeface="Cambria Math" panose="02040503050406030204" pitchFamily="18" charset="0"/>
                                  </a:rPr>
                                  <m:t>𝜅</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m:rPr>
                                <m:sty m:val="p"/>
                              </m:rPr>
                              <a:rPr>
                                <a:latin typeface="Cambria Math" panose="02040503050406030204" pitchFamily="18" charset="0"/>
                              </a:rPr>
                              <m:t>cos</m:t>
                            </m:r>
                            <m:d>
                              <m:dPr>
                                <m:ctrlPr>
                                  <a:rPr i="1">
                                    <a:latin typeface="Cambria Math" panose="02040503050406030204" pitchFamily="18" charset="0"/>
                                  </a:rPr>
                                </m:ctrlPr>
                              </m:dPr>
                              <m:e>
                                <m:r>
                                  <a:rPr>
                                    <a:latin typeface="Cambria Math" panose="02040503050406030204" pitchFamily="18" charset="0"/>
                                  </a:rPr>
                                  <m:t>𝜅</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nary>
                                  <m:naryPr>
                                    <m:chr m:val="∑"/>
                                    <m:limLoc m:val="undOvr"/>
                                    <m:ctrlPr>
                                      <a:rPr i="1">
                                        <a:latin typeface="Cambria Math" panose="02040503050406030204" pitchFamily="18" charset="0"/>
                                      </a:rPr>
                                    </m:ctrlPr>
                                  </m:naryPr>
                                  <m:sub>
                                    <m:r>
                                      <a:rPr>
                                        <a:latin typeface="Cambria Math" panose="02040503050406030204" pitchFamily="18" charset="0"/>
                                      </a:rPr>
                                      <m:t>𝛼</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e>
                                </m:nary>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e>
                        </m:mr>
                        <m:mr>
                          <m:e/>
                          <m:e>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r>
                              <m:rPr>
                                <m:sty m:val="p"/>
                              </m:rPr>
                              <a:rPr>
                                <a:latin typeface="Cambria Math" panose="02040503050406030204" pitchFamily="18" charset="0"/>
                              </a:rPr>
                              <m:t>sin</m:t>
                            </m:r>
                            <m:d>
                              <m:dPr>
                                <m:ctrlPr>
                                  <a:rPr i="1">
                                    <a:latin typeface="Cambria Math" panose="02040503050406030204" pitchFamily="18" charset="0"/>
                                  </a:rPr>
                                </m:ctrlPr>
                              </m:dPr>
                              <m:e>
                                <m:r>
                                  <a:rPr>
                                    <a:latin typeface="Cambria Math" panose="02040503050406030204" pitchFamily="18" charset="0"/>
                                  </a:rPr>
                                  <m:t>𝜅</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𝑦</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r>
                              <m:rPr>
                                <m:sty m:val="p"/>
                              </m:rPr>
                              <a:rPr>
                                <a:latin typeface="Cambria Math" panose="02040503050406030204" pitchFamily="18" charset="0"/>
                              </a:rPr>
                              <m:t>cos</m:t>
                            </m:r>
                            <m:d>
                              <m:dPr>
                                <m:ctrlPr>
                                  <a:rPr i="1">
                                    <a:latin typeface="Cambria Math" panose="02040503050406030204" pitchFamily="18" charset="0"/>
                                  </a:rPr>
                                </m:ctrlPr>
                              </m:dPr>
                              <m:e>
                                <m:r>
                                  <a:rPr>
                                    <a:latin typeface="Cambria Math" panose="02040503050406030204" pitchFamily="18" charset="0"/>
                                  </a:rPr>
                                  <m:t>𝜅</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627"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70000" lnSpcReduction="20000"/>
              </a:bodyPr>
              <a:lstStyle/>
              <a:p>
                <a:pPr marL="0" lvl="0" indent="0">
                  <a:buNone/>
                </a:pPr>
                <a:r>
                  <a:rPr dirty="0"/>
                  <a:t>In physical units</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m:rPr>
                                <m:sty m:val="p"/>
                              </m:rPr>
                              <a:rPr>
                                <a:latin typeface="Cambria Math" panose="02040503050406030204" pitchFamily="18" charset="0"/>
                              </a:rPr>
                              <m:t>sin</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𝜅</m:t>
                                    </m:r>
                                    <m:r>
                                      <a:rPr>
                                        <a:latin typeface="Cambria Math" panose="02040503050406030204" pitchFamily="18" charset="0"/>
                                      </a:rPr>
                                      <m:t>𝐿</m:t>
                                    </m:r>
                                  </m:num>
                                  <m:den>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𝑦</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m:rPr>
                                <m:sty m:val="p"/>
                              </m:rPr>
                              <a:rPr>
                                <a:latin typeface="Cambria Math" panose="02040503050406030204" pitchFamily="18" charset="0"/>
                              </a:rPr>
                              <m:t>cos</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𝜅</m:t>
                                    </m:r>
                                    <m:r>
                                      <a:rPr>
                                        <a:latin typeface="Cambria Math" panose="02040503050406030204" pitchFamily="18" charset="0"/>
                                      </a:rPr>
                                      <m:t>𝐿</m:t>
                                    </m:r>
                                  </m:num>
                                  <m:den>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num>
                              <m:den>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𝐴</m:t>
                                    </m:r>
                                  </m:sub>
                                </m:sSub>
                              </m:den>
                            </m:f>
                            <m:f>
                              <m:fPr>
                                <m:ctrlPr>
                                  <a:rPr i="1">
                                    <a:latin typeface="Cambria Math" panose="02040503050406030204" pitchFamily="18" charset="0"/>
                                  </a:rPr>
                                </m:ctrlPr>
                              </m:fPr>
                              <m:num>
                                <m:nary>
                                  <m:naryPr>
                                    <m:chr m:val="∑"/>
                                    <m:limLoc m:val="undOvr"/>
                                    <m:ctrlPr>
                                      <a:rPr i="1">
                                        <a:latin typeface="Cambria Math" panose="02040503050406030204" pitchFamily="18" charset="0"/>
                                      </a:rPr>
                                    </m:ctrlPr>
                                  </m:naryPr>
                                  <m:sub>
                                    <m:r>
                                      <a:rPr>
                                        <a:latin typeface="Cambria Math" panose="02040503050406030204" pitchFamily="18" charset="0"/>
                                      </a:rPr>
                                      <m:t>𝛼</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𝛤</m:t>
                                        </m:r>
                                      </m:e>
                                      <m:sub>
                                        <m:r>
                                          <a:rPr>
                                            <a:latin typeface="Cambria Math" panose="02040503050406030204" pitchFamily="18" charset="0"/>
                                          </a:rPr>
                                          <m:t>𝛼</m:t>
                                        </m:r>
                                      </m:sub>
                                    </m:sSub>
                                  </m:e>
                                </m:nary>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e>
                        </m:mr>
                        <m:mr>
                          <m:e/>
                          <m:e>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num>
                              <m:den>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r>
                              <m:rPr>
                                <m:sty m:val="p"/>
                              </m:rPr>
                              <a:rPr>
                                <a:latin typeface="Cambria Math" panose="02040503050406030204" pitchFamily="18" charset="0"/>
                              </a:rPr>
                              <m:t>sin</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𝜅</m:t>
                                    </m:r>
                                    <m:r>
                                      <a:rPr>
                                        <a:latin typeface="Cambria Math" panose="02040503050406030204" pitchFamily="18" charset="0"/>
                                      </a:rPr>
                                      <m:t>𝐿</m:t>
                                    </m:r>
                                  </m:num>
                                  <m:den>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r>
                          <m:e/>
                          <m:e>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𝑦</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𝜅</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num>
                              <m:den>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1+</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e>
                                  <m:sup>
                                    <m:r>
                                      <a:rPr>
                                        <a:latin typeface="Cambria Math" panose="02040503050406030204" pitchFamily="18" charset="0"/>
                                      </a:rPr>
                                      <m:t>2</m:t>
                                    </m:r>
                                  </m:sup>
                                </m:sSup>
                              </m:den>
                            </m:f>
                            <m:r>
                              <m:rPr>
                                <m:sty m:val="p"/>
                              </m:rPr>
                              <a:rPr>
                                <a:latin typeface="Cambria Math" panose="02040503050406030204" pitchFamily="18" charset="0"/>
                              </a:rPr>
                              <m:t>cos</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𝜅</m:t>
                                    </m:r>
                                    <m:r>
                                      <a:rPr>
                                        <a:latin typeface="Cambria Math" panose="02040503050406030204" pitchFamily="18" charset="0"/>
                                      </a:rPr>
                                      <m:t>𝐿</m:t>
                                    </m:r>
                                  </m:num>
                                  <m:den>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den>
                                </m:f>
                                <m:sSup>
                                  <m:sSupPr>
                                    <m:ctrlPr>
                                      <a:rPr i="1">
                                        <a:latin typeface="Cambria Math" panose="02040503050406030204" pitchFamily="18" charset="0"/>
                                      </a:rPr>
                                    </m:ctrlPr>
                                  </m:sSupPr>
                                  <m:e>
                                    <m:r>
                                      <m:rPr>
                                        <m:sty m:val="p"/>
                                      </m:rPr>
                                      <a:rPr>
                                        <a:latin typeface="Cambria Math" panose="02040503050406030204" pitchFamily="18" charset="0"/>
                                      </a:rPr>
                                      <m:t>tan</m:t>
                                    </m:r>
                                  </m:e>
                                  <m:sup>
                                    <m:r>
                                      <a:rPr>
                                        <a:latin typeface="Cambria Math" panose="02040503050406030204" pitchFamily="18" charset="0"/>
                                      </a:rPr>
                                      <m:t>−1</m:t>
                                    </m:r>
                                  </m:sup>
                                </m:sSup>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𝑧</m:t>
                                        </m:r>
                                      </m:num>
                                      <m:den>
                                        <m:r>
                                          <a:rPr>
                                            <a:latin typeface="Cambria Math" panose="02040503050406030204" pitchFamily="18" charset="0"/>
                                          </a:rPr>
                                          <m:t>𝐿</m:t>
                                        </m:r>
                                      </m:den>
                                    </m:f>
                                  </m:e>
                                </m:d>
                              </m:e>
                            </m:d>
                          </m:e>
                        </m:mr>
                      </m:m>
                    </m:oMath>
                  </m:oMathPara>
                </a14:m>
                <a:endParaRPr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43" t="-1493"/>
                </a:stretch>
              </a:blipFill>
            </p:spPr>
            <p:txBody>
              <a:bodyPr/>
              <a:lstStyle/>
              <a:p>
                <a:r>
                  <a:rPr 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008D2-5683-ABC6-9857-7F71F2B296A2}"/>
              </a:ext>
            </a:extLst>
          </p:cNvPr>
          <p:cNvSpPr>
            <a:spLocks noGrp="1"/>
          </p:cNvSpPr>
          <p:nvPr>
            <p:ph type="title"/>
          </p:nvPr>
        </p:nvSpPr>
        <p:spPr/>
        <p:txBody>
          <a:bodyPr/>
          <a:lstStyle/>
          <a:p>
            <a:r>
              <a:rPr lang="en-US" dirty="0"/>
              <a:t>Symmetric case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B6E681-7547-4200-7904-47BF64C717E1}"/>
                  </a:ext>
                </a:extLst>
              </p:cNvPr>
              <p:cNvSpPr txBox="1"/>
              <p:nvPr/>
            </p:nvSpPr>
            <p:spPr>
              <a:xfrm>
                <a:off x="5921514" y="-39042"/>
                <a:ext cx="1848678" cy="13472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100" i="1" smtClean="0">
                              <a:latin typeface="Cambria Math" panose="02040503050406030204" pitchFamily="18" charset="0"/>
                            </a:rPr>
                          </m:ctrlPr>
                        </m:mPr>
                        <m:mr>
                          <m:e/>
                          <m:e>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𝑥</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0</m:t>
                                </m:r>
                              </m:sub>
                            </m:sSub>
                            <m:r>
                              <m:rPr>
                                <m:sty m:val="p"/>
                              </m:rPr>
                              <a:rPr lang="en-US" sz="1100">
                                <a:latin typeface="Cambria Math" panose="02040503050406030204" pitchFamily="18" charset="0"/>
                              </a:rPr>
                              <m:t>sin</m:t>
                            </m:r>
                            <m:d>
                              <m:dPr>
                                <m:ctrlPr>
                                  <a:rPr lang="ar-AE" sz="1100" i="1">
                                    <a:latin typeface="Cambria Math" panose="02040503050406030204" pitchFamily="18" charset="0"/>
                                  </a:rPr>
                                </m:ctrlPr>
                              </m:dPr>
                              <m:e>
                                <m:r>
                                  <a:rPr lang="ar-AE" sz="1100">
                                    <a:latin typeface="Cambria Math" panose="02040503050406030204" pitchFamily="18" charset="0"/>
                                  </a:rPr>
                                  <m:t>𝜅</m:t>
                                </m:r>
                                <m:r>
                                  <a:rPr lang="ar-AE" sz="1100">
                                    <a:latin typeface="Cambria Math" panose="02040503050406030204" pitchFamily="18" charset="0"/>
                                  </a:rPr>
                                  <m:t>𝐿</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sSup>
                                  <m:sSupPr>
                                    <m:ctrlPr>
                                      <a:rPr lang="ar-AE" sz="1100" i="1">
                                        <a:latin typeface="Cambria Math" panose="02040503050406030204" pitchFamily="18" charset="0"/>
                                      </a:rPr>
                                    </m:ctrlPr>
                                  </m:sSupPr>
                                  <m:e>
                                    <m:r>
                                      <m:rPr>
                                        <m:sty m:val="p"/>
                                      </m:rPr>
                                      <a:rPr lang="en-US" sz="1100">
                                        <a:latin typeface="Cambria Math" panose="02040503050406030204" pitchFamily="18" charset="0"/>
                                      </a:rPr>
                                      <m:t>tan</m:t>
                                    </m:r>
                                  </m:e>
                                  <m:sup>
                                    <m:r>
                                      <a:rPr lang="ar-AE" sz="1100">
                                        <a:latin typeface="Cambria Math" panose="02040503050406030204" pitchFamily="18" charset="0"/>
                                      </a:rPr>
                                      <m:t>−1</m:t>
                                    </m:r>
                                  </m:sup>
                                </m:sSup>
                                <m:d>
                                  <m:dPr>
                                    <m:ctrlPr>
                                      <a:rPr lang="ar-AE" sz="1100" i="1">
                                        <a:latin typeface="Cambria Math" panose="02040503050406030204" pitchFamily="18" charset="0"/>
                                      </a:rPr>
                                    </m:ctrlPr>
                                  </m:dPr>
                                  <m:e>
                                    <m:f>
                                      <m:fPr>
                                        <m:ctrlPr>
                                          <a:rPr lang="ar-AE" sz="1100" i="1">
                                            <a:latin typeface="Cambria Math" panose="02040503050406030204" pitchFamily="18" charset="0"/>
                                          </a:rPr>
                                        </m:ctrlPr>
                                      </m:fPr>
                                      <m:num>
                                        <m:r>
                                          <a:rPr lang="ar-AE" sz="1100">
                                            <a:latin typeface="Cambria Math" panose="02040503050406030204" pitchFamily="18" charset="0"/>
                                          </a:rPr>
                                          <m:t>𝑧</m:t>
                                        </m:r>
                                      </m:num>
                                      <m:den>
                                        <m:r>
                                          <a:rPr lang="ar-AE" sz="1100">
                                            <a:latin typeface="Cambria Math" panose="02040503050406030204" pitchFamily="18" charset="0"/>
                                          </a:rPr>
                                          <m:t>𝐿</m:t>
                                        </m:r>
                                      </m:den>
                                    </m:f>
                                  </m:e>
                                </m:d>
                              </m:e>
                            </m:d>
                          </m:e>
                        </m:mr>
                        <m:mr>
                          <m:e/>
                          <m:e/>
                        </m:mr>
                        <m:mr>
                          <m:e/>
                          <m:e>
                            <m:r>
                              <a:rPr lang="ar-AE" sz="1100">
                                <a:latin typeface="Cambria Math" panose="02040503050406030204" pitchFamily="18" charset="0"/>
                              </a:rPr>
                              <m:t>𝑛</m:t>
                            </m:r>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r>
                              <a:rPr lang="ar-AE" sz="1100">
                                <a:latin typeface="Cambria Math" panose="02040503050406030204" pitchFamily="18" charset="0"/>
                              </a:rPr>
                              <m:t>𝑛</m:t>
                            </m:r>
                            <m:d>
                              <m:dPr>
                                <m:ctrlPr>
                                  <a:rPr lang="ar-AE" sz="1100" i="1">
                                    <a:latin typeface="Cambria Math" panose="02040503050406030204" pitchFamily="18" charset="0"/>
                                  </a:rPr>
                                </m:ctrlPr>
                              </m:dPr>
                              <m:e>
                                <m:r>
                                  <a:rPr lang="ar-AE" sz="1100">
                                    <a:latin typeface="Cambria Math" panose="02040503050406030204" pitchFamily="18" charset="0"/>
                                  </a:rPr>
                                  <m:t>∞</m:t>
                                </m:r>
                              </m:e>
                            </m:d>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𝜅</m:t>
                                </m:r>
                                <m:nary>
                                  <m:naryPr>
                                    <m:chr m:val="∑"/>
                                    <m:limLoc m:val="undOvr"/>
                                    <m:ctrlPr>
                                      <a:rPr lang="ar-AE" sz="1100" i="1">
                                        <a:latin typeface="Cambria Math" panose="02040503050406030204" pitchFamily="18" charset="0"/>
                                      </a:rPr>
                                    </m:ctrlPr>
                                  </m:naryPr>
                                  <m:sub>
                                    <m:r>
                                      <a:rPr lang="ar-AE" sz="1100">
                                        <a:latin typeface="Cambria Math" panose="02040503050406030204" pitchFamily="18" charset="0"/>
                                      </a:rPr>
                                      <m:t>𝛼</m:t>
                                    </m:r>
                                  </m:sub>
                                  <m:sup>
                                    <m:r>
                                      <a:rPr lang="ar-AE" sz="1100">
                                        <a:latin typeface="Cambria Math" panose="02040503050406030204" pitchFamily="18" charset="0"/>
                                      </a:rPr>
                                      <m:t>​</m:t>
                                    </m:r>
                                  </m:sup>
                                  <m:e>
                                    <m:sSub>
                                      <m:sSubPr>
                                        <m:ctrlPr>
                                          <a:rPr lang="ar-AE" sz="1100" i="1">
                                            <a:latin typeface="Cambria Math" panose="02040503050406030204" pitchFamily="18" charset="0"/>
                                          </a:rPr>
                                        </m:ctrlPr>
                                      </m:sSubPr>
                                      <m:e>
                                        <m:r>
                                          <a:rPr lang="ar-AE" sz="1100">
                                            <a:latin typeface="Cambria Math" panose="02040503050406030204" pitchFamily="18" charset="0"/>
                                          </a:rPr>
                                          <m:t>𝛤</m:t>
                                        </m:r>
                                      </m:e>
                                      <m:sub>
                                        <m:r>
                                          <a:rPr lang="ar-AE" sz="1100">
                                            <a:latin typeface="Cambria Math" panose="02040503050406030204" pitchFamily="18" charset="0"/>
                                          </a:rPr>
                                          <m:t>𝛼</m:t>
                                        </m:r>
                                      </m:sub>
                                    </m:sSub>
                                  </m:e>
                                </m:nary>
                              </m:num>
                              <m:den>
                                <m:r>
                                  <a:rPr lang="ar-AE" sz="1100">
                                    <a:latin typeface="Cambria Math" panose="02040503050406030204" pitchFamily="18" charset="0"/>
                                  </a:rPr>
                                  <m:t>1+</m:t>
                                </m:r>
                                <m:sSup>
                                  <m:sSupPr>
                                    <m:ctrlPr>
                                      <a:rPr lang="ar-AE" sz="1100" i="1">
                                        <a:latin typeface="Cambria Math" panose="02040503050406030204" pitchFamily="18" charset="0"/>
                                      </a:rPr>
                                    </m:ctrlPr>
                                  </m:sSupPr>
                                  <m:e>
                                    <m:d>
                                      <m:dPr>
                                        <m:ctrlPr>
                                          <a:rPr lang="ar-AE" sz="1100" i="1">
                                            <a:latin typeface="Cambria Math" panose="02040503050406030204" pitchFamily="18" charset="0"/>
                                          </a:rPr>
                                        </m:ctrlPr>
                                      </m:dPr>
                                      <m:e>
                                        <m:r>
                                          <a:rPr lang="ar-AE" sz="1100">
                                            <a:latin typeface="Cambria Math" panose="02040503050406030204" pitchFamily="18" charset="0"/>
                                          </a:rPr>
                                          <m:t>𝑧</m:t>
                                        </m:r>
                                        <m:r>
                                          <a:rPr lang="ar-AE" sz="1100">
                                            <a:latin typeface="Cambria Math" panose="02040503050406030204" pitchFamily="18" charset="0"/>
                                          </a:rPr>
                                          <m:t>/</m:t>
                                        </m:r>
                                        <m:r>
                                          <a:rPr lang="ar-AE" sz="1100">
                                            <a:latin typeface="Cambria Math" panose="02040503050406030204" pitchFamily="18" charset="0"/>
                                          </a:rPr>
                                          <m:t>𝐿</m:t>
                                        </m:r>
                                      </m:e>
                                    </m:d>
                                  </m:e>
                                  <m:sup>
                                    <m:r>
                                      <a:rPr lang="ar-AE" sz="1100">
                                        <a:latin typeface="Cambria Math" panose="02040503050406030204" pitchFamily="18" charset="0"/>
                                      </a:rPr>
                                      <m:t>2</m:t>
                                    </m:r>
                                  </m:sup>
                                </m:sSup>
                              </m:den>
                            </m:f>
                          </m:e>
                        </m:mr>
                        <m:mr>
                          <m:e/>
                          <m:e>
                            <m:sSub>
                              <m:sSubPr>
                                <m:ctrlPr>
                                  <a:rPr lang="ar-AE" sz="1100" i="1">
                                    <a:latin typeface="Cambria Math" panose="02040503050406030204" pitchFamily="18" charset="0"/>
                                  </a:rPr>
                                </m:ctrlPr>
                              </m:sSubPr>
                              <m:e>
                                <m:r>
                                  <a:rPr lang="ar-AE" sz="1100">
                                    <a:latin typeface="Cambria Math" panose="02040503050406030204" pitchFamily="18" charset="0"/>
                                  </a:rPr>
                                  <m:t>𝐽</m:t>
                                </m:r>
                              </m:e>
                              <m:sub>
                                <m:r>
                                  <a:rPr lang="ar-AE" sz="1100">
                                    <a:latin typeface="Cambria Math" panose="02040503050406030204" pitchFamily="18" charset="0"/>
                                  </a:rPr>
                                  <m:t>𝑥</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𝜅</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0</m:t>
                                    </m:r>
                                  </m:sub>
                                </m:sSub>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num>
                              <m:den>
                                <m:r>
                                  <a:rPr lang="ar-AE" sz="1100">
                                    <a:latin typeface="Cambria Math" panose="02040503050406030204" pitchFamily="18" charset="0"/>
                                  </a:rPr>
                                  <m:t>1+</m:t>
                                </m:r>
                                <m:sSup>
                                  <m:sSupPr>
                                    <m:ctrlPr>
                                      <a:rPr lang="ar-AE" sz="1100" i="1">
                                        <a:latin typeface="Cambria Math" panose="02040503050406030204" pitchFamily="18" charset="0"/>
                                      </a:rPr>
                                    </m:ctrlPr>
                                  </m:sSupPr>
                                  <m:e>
                                    <m:d>
                                      <m:dPr>
                                        <m:ctrlPr>
                                          <a:rPr lang="ar-AE" sz="1100" i="1">
                                            <a:latin typeface="Cambria Math" panose="02040503050406030204" pitchFamily="18" charset="0"/>
                                          </a:rPr>
                                        </m:ctrlPr>
                                      </m:dPr>
                                      <m:e>
                                        <m:r>
                                          <a:rPr lang="ar-AE" sz="1100">
                                            <a:latin typeface="Cambria Math" panose="02040503050406030204" pitchFamily="18" charset="0"/>
                                          </a:rPr>
                                          <m:t>𝑧</m:t>
                                        </m:r>
                                        <m:r>
                                          <a:rPr lang="ar-AE" sz="1100">
                                            <a:latin typeface="Cambria Math" panose="02040503050406030204" pitchFamily="18" charset="0"/>
                                          </a:rPr>
                                          <m:t>/</m:t>
                                        </m:r>
                                        <m:r>
                                          <a:rPr lang="ar-AE" sz="1100">
                                            <a:latin typeface="Cambria Math" panose="02040503050406030204" pitchFamily="18" charset="0"/>
                                          </a:rPr>
                                          <m:t>𝐿</m:t>
                                        </m:r>
                                      </m:e>
                                    </m:d>
                                  </m:e>
                                  <m:sup>
                                    <m:r>
                                      <a:rPr lang="ar-AE" sz="1100">
                                        <a:latin typeface="Cambria Math" panose="02040503050406030204" pitchFamily="18" charset="0"/>
                                      </a:rPr>
                                      <m:t>2</m:t>
                                    </m:r>
                                  </m:sup>
                                </m:sSup>
                              </m:den>
                            </m:f>
                            <m:r>
                              <m:rPr>
                                <m:sty m:val="p"/>
                              </m:rPr>
                              <a:rPr lang="en-US" sz="1100">
                                <a:latin typeface="Cambria Math" panose="02040503050406030204" pitchFamily="18" charset="0"/>
                              </a:rPr>
                              <m:t>sin</m:t>
                            </m:r>
                            <m:d>
                              <m:dPr>
                                <m:ctrlPr>
                                  <a:rPr lang="ar-AE" sz="1100" i="1">
                                    <a:latin typeface="Cambria Math" panose="02040503050406030204" pitchFamily="18" charset="0"/>
                                  </a:rPr>
                                </m:ctrlPr>
                              </m:dPr>
                              <m:e>
                                <m:r>
                                  <a:rPr lang="ar-AE" sz="1100">
                                    <a:latin typeface="Cambria Math" panose="02040503050406030204" pitchFamily="18" charset="0"/>
                                  </a:rPr>
                                  <m:t>𝜅</m:t>
                                </m:r>
                                <m:r>
                                  <a:rPr lang="ar-AE" sz="1100">
                                    <a:latin typeface="Cambria Math" panose="02040503050406030204" pitchFamily="18" charset="0"/>
                                  </a:rPr>
                                  <m:t>𝐿</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sSup>
                                  <m:sSupPr>
                                    <m:ctrlPr>
                                      <a:rPr lang="ar-AE" sz="1100" i="1">
                                        <a:latin typeface="Cambria Math" panose="02040503050406030204" pitchFamily="18" charset="0"/>
                                      </a:rPr>
                                    </m:ctrlPr>
                                  </m:sSupPr>
                                  <m:e>
                                    <m:r>
                                      <m:rPr>
                                        <m:sty m:val="p"/>
                                      </m:rPr>
                                      <a:rPr lang="en-US" sz="1100">
                                        <a:latin typeface="Cambria Math" panose="02040503050406030204" pitchFamily="18" charset="0"/>
                                      </a:rPr>
                                      <m:t>tan</m:t>
                                    </m:r>
                                  </m:e>
                                  <m:sup>
                                    <m:r>
                                      <a:rPr lang="ar-AE" sz="1100">
                                        <a:latin typeface="Cambria Math" panose="02040503050406030204" pitchFamily="18" charset="0"/>
                                      </a:rPr>
                                      <m:t>−1</m:t>
                                    </m:r>
                                  </m:sup>
                                </m:sSup>
                                <m:d>
                                  <m:dPr>
                                    <m:ctrlPr>
                                      <a:rPr lang="ar-AE" sz="1100" i="1">
                                        <a:latin typeface="Cambria Math" panose="02040503050406030204" pitchFamily="18" charset="0"/>
                                      </a:rPr>
                                    </m:ctrlPr>
                                  </m:dPr>
                                  <m:e>
                                    <m:f>
                                      <m:fPr>
                                        <m:ctrlPr>
                                          <a:rPr lang="ar-AE" sz="1100" i="1">
                                            <a:latin typeface="Cambria Math" panose="02040503050406030204" pitchFamily="18" charset="0"/>
                                          </a:rPr>
                                        </m:ctrlPr>
                                      </m:fPr>
                                      <m:num>
                                        <m:r>
                                          <a:rPr lang="ar-AE" sz="1100">
                                            <a:latin typeface="Cambria Math" panose="02040503050406030204" pitchFamily="18" charset="0"/>
                                          </a:rPr>
                                          <m:t>𝑧</m:t>
                                        </m:r>
                                      </m:num>
                                      <m:den>
                                        <m:r>
                                          <a:rPr lang="ar-AE" sz="1100">
                                            <a:latin typeface="Cambria Math" panose="02040503050406030204" pitchFamily="18" charset="0"/>
                                          </a:rPr>
                                          <m:t>𝐿</m:t>
                                        </m:r>
                                      </m:den>
                                    </m:f>
                                  </m:e>
                                </m:d>
                              </m:e>
                            </m:d>
                          </m:e>
                        </m:mr>
                        <m:mr>
                          <m:e/>
                          <m:e/>
                        </m:mr>
                      </m:m>
                    </m:oMath>
                  </m:oMathPara>
                </a14:m>
                <a:endParaRPr lang="en-US" sz="1100" dirty="0"/>
              </a:p>
            </p:txBody>
          </p:sp>
        </mc:Choice>
        <mc:Fallback xmlns="">
          <p:sp>
            <p:nvSpPr>
              <p:cNvPr id="3" name="TextBox 2">
                <a:extLst>
                  <a:ext uri="{FF2B5EF4-FFF2-40B4-BE49-F238E27FC236}">
                    <a16:creationId xmlns:a16="http://schemas.microsoft.com/office/drawing/2014/main" id="{04B6E681-7547-4200-7904-47BF64C717E1}"/>
                  </a:ext>
                </a:extLst>
              </p:cNvPr>
              <p:cNvSpPr txBox="1">
                <a:spLocks noRot="1" noChangeAspect="1" noMove="1" noResize="1" noEditPoints="1" noAdjustHandles="1" noChangeArrowheads="1" noChangeShapeType="1" noTextEdit="1"/>
              </p:cNvSpPr>
              <p:nvPr/>
            </p:nvSpPr>
            <p:spPr>
              <a:xfrm>
                <a:off x="5921514" y="-39042"/>
                <a:ext cx="1848678" cy="1347292"/>
              </a:xfrm>
              <a:prstGeom prst="rect">
                <a:avLst/>
              </a:prstGeom>
              <a:blipFill>
                <a:blip r:embed="rId2"/>
                <a:stretch>
                  <a:fillRect r="-41781" b="-2804"/>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0B922856-1EFD-1307-B25A-41EAA9A90C20}"/>
              </a:ext>
            </a:extLst>
          </p:cNvPr>
          <p:cNvPicPr>
            <a:picLocks noGrp="1" noChangeAspect="1"/>
          </p:cNvPicPr>
          <p:nvPr>
            <p:ph idx="1"/>
          </p:nvPr>
        </p:nvPicPr>
        <p:blipFill>
          <a:blip r:embed="rId3"/>
          <a:stretch>
            <a:fillRect/>
          </a:stretch>
        </p:blipFill>
        <p:spPr>
          <a:xfrm>
            <a:off x="-1" y="1308250"/>
            <a:ext cx="9144001" cy="3520938"/>
          </a:xfrm>
          <a:prstGeom prst="rect">
            <a:avLst/>
          </a:prstGeom>
        </p:spPr>
      </p:pic>
    </p:spTree>
    <p:extLst>
      <p:ext uri="{BB962C8B-B14F-4D97-AF65-F5344CB8AC3E}">
        <p14:creationId xmlns:p14="http://schemas.microsoft.com/office/powerpoint/2010/main" val="327018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Asymmetric case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656ED4-06E3-66D4-5AC9-464E6FC4C715}"/>
                  </a:ext>
                </a:extLst>
              </p:cNvPr>
              <p:cNvSpPr txBox="1"/>
              <p:nvPr/>
            </p:nvSpPr>
            <p:spPr>
              <a:xfrm>
                <a:off x="5921514" y="-39042"/>
                <a:ext cx="1848678" cy="13472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100" i="1" smtClean="0">
                              <a:latin typeface="Cambria Math" panose="02040503050406030204" pitchFamily="18" charset="0"/>
                            </a:rPr>
                          </m:ctrlPr>
                        </m:mPr>
                        <m:mr>
                          <m:e/>
                          <m:e>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𝑥</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0</m:t>
                                </m:r>
                              </m:sub>
                            </m:sSub>
                            <m:r>
                              <m:rPr>
                                <m:sty m:val="p"/>
                              </m:rPr>
                              <a:rPr lang="en-US" sz="1100">
                                <a:latin typeface="Cambria Math" panose="02040503050406030204" pitchFamily="18" charset="0"/>
                              </a:rPr>
                              <m:t>sin</m:t>
                            </m:r>
                            <m:d>
                              <m:dPr>
                                <m:ctrlPr>
                                  <a:rPr lang="ar-AE" sz="1100" i="1">
                                    <a:latin typeface="Cambria Math" panose="02040503050406030204" pitchFamily="18" charset="0"/>
                                  </a:rPr>
                                </m:ctrlPr>
                              </m:dPr>
                              <m:e>
                                <m:r>
                                  <a:rPr lang="ar-AE" sz="1100">
                                    <a:latin typeface="Cambria Math" panose="02040503050406030204" pitchFamily="18" charset="0"/>
                                  </a:rPr>
                                  <m:t>𝜅</m:t>
                                </m:r>
                                <m:r>
                                  <a:rPr lang="ar-AE" sz="1100">
                                    <a:latin typeface="Cambria Math" panose="02040503050406030204" pitchFamily="18" charset="0"/>
                                  </a:rPr>
                                  <m:t>𝐿</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sSup>
                                  <m:sSupPr>
                                    <m:ctrlPr>
                                      <a:rPr lang="ar-AE" sz="1100" i="1">
                                        <a:latin typeface="Cambria Math" panose="02040503050406030204" pitchFamily="18" charset="0"/>
                                      </a:rPr>
                                    </m:ctrlPr>
                                  </m:sSupPr>
                                  <m:e>
                                    <m:r>
                                      <m:rPr>
                                        <m:sty m:val="p"/>
                                      </m:rPr>
                                      <a:rPr lang="en-US" sz="1100">
                                        <a:latin typeface="Cambria Math" panose="02040503050406030204" pitchFamily="18" charset="0"/>
                                      </a:rPr>
                                      <m:t>tan</m:t>
                                    </m:r>
                                  </m:e>
                                  <m:sup>
                                    <m:r>
                                      <a:rPr lang="ar-AE" sz="1100">
                                        <a:latin typeface="Cambria Math" panose="02040503050406030204" pitchFamily="18" charset="0"/>
                                      </a:rPr>
                                      <m:t>−1</m:t>
                                    </m:r>
                                  </m:sup>
                                </m:sSup>
                                <m:d>
                                  <m:dPr>
                                    <m:ctrlPr>
                                      <a:rPr lang="ar-AE" sz="1100" i="1">
                                        <a:latin typeface="Cambria Math" panose="02040503050406030204" pitchFamily="18" charset="0"/>
                                      </a:rPr>
                                    </m:ctrlPr>
                                  </m:dPr>
                                  <m:e>
                                    <m:f>
                                      <m:fPr>
                                        <m:ctrlPr>
                                          <a:rPr lang="ar-AE" sz="1100" i="1">
                                            <a:latin typeface="Cambria Math" panose="02040503050406030204" pitchFamily="18" charset="0"/>
                                          </a:rPr>
                                        </m:ctrlPr>
                                      </m:fPr>
                                      <m:num>
                                        <m:r>
                                          <a:rPr lang="ar-AE" sz="1100">
                                            <a:latin typeface="Cambria Math" panose="02040503050406030204" pitchFamily="18" charset="0"/>
                                          </a:rPr>
                                          <m:t>𝑧</m:t>
                                        </m:r>
                                      </m:num>
                                      <m:den>
                                        <m:r>
                                          <a:rPr lang="ar-AE" sz="1100">
                                            <a:latin typeface="Cambria Math" panose="02040503050406030204" pitchFamily="18" charset="0"/>
                                          </a:rPr>
                                          <m:t>𝐿</m:t>
                                        </m:r>
                                      </m:den>
                                    </m:f>
                                  </m:e>
                                </m:d>
                              </m:e>
                            </m:d>
                          </m:e>
                        </m:mr>
                        <m:mr>
                          <m:e/>
                          <m:e/>
                        </m:mr>
                        <m:mr>
                          <m:e/>
                          <m:e>
                            <m:r>
                              <a:rPr lang="ar-AE" sz="1100">
                                <a:latin typeface="Cambria Math" panose="02040503050406030204" pitchFamily="18" charset="0"/>
                              </a:rPr>
                              <m:t>𝑛</m:t>
                            </m:r>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r>
                              <a:rPr lang="ar-AE" sz="1100">
                                <a:latin typeface="Cambria Math" panose="02040503050406030204" pitchFamily="18" charset="0"/>
                              </a:rPr>
                              <m:t>𝑛</m:t>
                            </m:r>
                            <m:d>
                              <m:dPr>
                                <m:ctrlPr>
                                  <a:rPr lang="ar-AE" sz="1100" i="1">
                                    <a:latin typeface="Cambria Math" panose="02040503050406030204" pitchFamily="18" charset="0"/>
                                  </a:rPr>
                                </m:ctrlPr>
                              </m:dPr>
                              <m:e>
                                <m:r>
                                  <a:rPr lang="ar-AE" sz="1100">
                                    <a:latin typeface="Cambria Math" panose="02040503050406030204" pitchFamily="18" charset="0"/>
                                  </a:rPr>
                                  <m:t>∞</m:t>
                                </m:r>
                              </m:e>
                            </m:d>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𝜅</m:t>
                                </m:r>
                                <m:nary>
                                  <m:naryPr>
                                    <m:chr m:val="∑"/>
                                    <m:limLoc m:val="undOvr"/>
                                    <m:ctrlPr>
                                      <a:rPr lang="ar-AE" sz="1100" i="1">
                                        <a:latin typeface="Cambria Math" panose="02040503050406030204" pitchFamily="18" charset="0"/>
                                      </a:rPr>
                                    </m:ctrlPr>
                                  </m:naryPr>
                                  <m:sub>
                                    <m:r>
                                      <a:rPr lang="ar-AE" sz="1100">
                                        <a:latin typeface="Cambria Math" panose="02040503050406030204" pitchFamily="18" charset="0"/>
                                      </a:rPr>
                                      <m:t>𝛼</m:t>
                                    </m:r>
                                  </m:sub>
                                  <m:sup>
                                    <m:r>
                                      <a:rPr lang="ar-AE" sz="1100">
                                        <a:latin typeface="Cambria Math" panose="02040503050406030204" pitchFamily="18" charset="0"/>
                                      </a:rPr>
                                      <m:t>​</m:t>
                                    </m:r>
                                  </m:sup>
                                  <m:e>
                                    <m:sSub>
                                      <m:sSubPr>
                                        <m:ctrlPr>
                                          <a:rPr lang="ar-AE" sz="1100" i="1">
                                            <a:latin typeface="Cambria Math" panose="02040503050406030204" pitchFamily="18" charset="0"/>
                                          </a:rPr>
                                        </m:ctrlPr>
                                      </m:sSubPr>
                                      <m:e>
                                        <m:r>
                                          <a:rPr lang="ar-AE" sz="1100">
                                            <a:latin typeface="Cambria Math" panose="02040503050406030204" pitchFamily="18" charset="0"/>
                                          </a:rPr>
                                          <m:t>𝛤</m:t>
                                        </m:r>
                                      </m:e>
                                      <m:sub>
                                        <m:r>
                                          <a:rPr lang="ar-AE" sz="1100">
                                            <a:latin typeface="Cambria Math" panose="02040503050406030204" pitchFamily="18" charset="0"/>
                                          </a:rPr>
                                          <m:t>𝛼</m:t>
                                        </m:r>
                                      </m:sub>
                                    </m:sSub>
                                  </m:e>
                                </m:nary>
                              </m:num>
                              <m:den>
                                <m:r>
                                  <a:rPr lang="ar-AE" sz="1100">
                                    <a:latin typeface="Cambria Math" panose="02040503050406030204" pitchFamily="18" charset="0"/>
                                  </a:rPr>
                                  <m:t>1+</m:t>
                                </m:r>
                                <m:sSup>
                                  <m:sSupPr>
                                    <m:ctrlPr>
                                      <a:rPr lang="ar-AE" sz="1100" i="1">
                                        <a:latin typeface="Cambria Math" panose="02040503050406030204" pitchFamily="18" charset="0"/>
                                      </a:rPr>
                                    </m:ctrlPr>
                                  </m:sSupPr>
                                  <m:e>
                                    <m:d>
                                      <m:dPr>
                                        <m:ctrlPr>
                                          <a:rPr lang="ar-AE" sz="1100" i="1">
                                            <a:latin typeface="Cambria Math" panose="02040503050406030204" pitchFamily="18" charset="0"/>
                                          </a:rPr>
                                        </m:ctrlPr>
                                      </m:dPr>
                                      <m:e>
                                        <m:r>
                                          <a:rPr lang="ar-AE" sz="1100">
                                            <a:latin typeface="Cambria Math" panose="02040503050406030204" pitchFamily="18" charset="0"/>
                                          </a:rPr>
                                          <m:t>𝑧</m:t>
                                        </m:r>
                                        <m:r>
                                          <a:rPr lang="ar-AE" sz="1100">
                                            <a:latin typeface="Cambria Math" panose="02040503050406030204" pitchFamily="18" charset="0"/>
                                          </a:rPr>
                                          <m:t>/</m:t>
                                        </m:r>
                                        <m:r>
                                          <a:rPr lang="ar-AE" sz="1100">
                                            <a:latin typeface="Cambria Math" panose="02040503050406030204" pitchFamily="18" charset="0"/>
                                          </a:rPr>
                                          <m:t>𝐿</m:t>
                                        </m:r>
                                      </m:e>
                                    </m:d>
                                  </m:e>
                                  <m:sup>
                                    <m:r>
                                      <a:rPr lang="ar-AE" sz="1100">
                                        <a:latin typeface="Cambria Math" panose="02040503050406030204" pitchFamily="18" charset="0"/>
                                      </a:rPr>
                                      <m:t>2</m:t>
                                    </m:r>
                                  </m:sup>
                                </m:sSup>
                              </m:den>
                            </m:f>
                          </m:e>
                        </m:mr>
                        <m:mr>
                          <m:e/>
                          <m:e>
                            <m:sSub>
                              <m:sSubPr>
                                <m:ctrlPr>
                                  <a:rPr lang="ar-AE" sz="1100" i="1">
                                    <a:latin typeface="Cambria Math" panose="02040503050406030204" pitchFamily="18" charset="0"/>
                                  </a:rPr>
                                </m:ctrlPr>
                              </m:sSubPr>
                              <m:e>
                                <m:r>
                                  <a:rPr lang="ar-AE" sz="1100">
                                    <a:latin typeface="Cambria Math" panose="02040503050406030204" pitchFamily="18" charset="0"/>
                                  </a:rPr>
                                  <m:t>𝐽</m:t>
                                </m:r>
                              </m:e>
                              <m:sub>
                                <m:r>
                                  <a:rPr lang="ar-AE" sz="1100">
                                    <a:latin typeface="Cambria Math" panose="02040503050406030204" pitchFamily="18" charset="0"/>
                                  </a:rPr>
                                  <m:t>𝑥</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𝜅</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0</m:t>
                                    </m:r>
                                  </m:sub>
                                </m:sSub>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num>
                              <m:den>
                                <m:r>
                                  <a:rPr lang="ar-AE" sz="1100">
                                    <a:latin typeface="Cambria Math" panose="02040503050406030204" pitchFamily="18" charset="0"/>
                                  </a:rPr>
                                  <m:t>1+</m:t>
                                </m:r>
                                <m:sSup>
                                  <m:sSupPr>
                                    <m:ctrlPr>
                                      <a:rPr lang="ar-AE" sz="1100" i="1">
                                        <a:latin typeface="Cambria Math" panose="02040503050406030204" pitchFamily="18" charset="0"/>
                                      </a:rPr>
                                    </m:ctrlPr>
                                  </m:sSupPr>
                                  <m:e>
                                    <m:d>
                                      <m:dPr>
                                        <m:ctrlPr>
                                          <a:rPr lang="ar-AE" sz="1100" i="1">
                                            <a:latin typeface="Cambria Math" panose="02040503050406030204" pitchFamily="18" charset="0"/>
                                          </a:rPr>
                                        </m:ctrlPr>
                                      </m:dPr>
                                      <m:e>
                                        <m:r>
                                          <a:rPr lang="ar-AE" sz="1100">
                                            <a:latin typeface="Cambria Math" panose="02040503050406030204" pitchFamily="18" charset="0"/>
                                          </a:rPr>
                                          <m:t>𝑧</m:t>
                                        </m:r>
                                        <m:r>
                                          <a:rPr lang="ar-AE" sz="1100">
                                            <a:latin typeface="Cambria Math" panose="02040503050406030204" pitchFamily="18" charset="0"/>
                                          </a:rPr>
                                          <m:t>/</m:t>
                                        </m:r>
                                        <m:r>
                                          <a:rPr lang="ar-AE" sz="1100">
                                            <a:latin typeface="Cambria Math" panose="02040503050406030204" pitchFamily="18" charset="0"/>
                                          </a:rPr>
                                          <m:t>𝐿</m:t>
                                        </m:r>
                                      </m:e>
                                    </m:d>
                                  </m:e>
                                  <m:sup>
                                    <m:r>
                                      <a:rPr lang="ar-AE" sz="1100">
                                        <a:latin typeface="Cambria Math" panose="02040503050406030204" pitchFamily="18" charset="0"/>
                                      </a:rPr>
                                      <m:t>2</m:t>
                                    </m:r>
                                  </m:sup>
                                </m:sSup>
                              </m:den>
                            </m:f>
                            <m:r>
                              <m:rPr>
                                <m:sty m:val="p"/>
                              </m:rPr>
                              <a:rPr lang="en-US" sz="1100">
                                <a:latin typeface="Cambria Math" panose="02040503050406030204" pitchFamily="18" charset="0"/>
                              </a:rPr>
                              <m:t>sin</m:t>
                            </m:r>
                            <m:d>
                              <m:dPr>
                                <m:ctrlPr>
                                  <a:rPr lang="ar-AE" sz="1100" i="1">
                                    <a:latin typeface="Cambria Math" panose="02040503050406030204" pitchFamily="18" charset="0"/>
                                  </a:rPr>
                                </m:ctrlPr>
                              </m:dPr>
                              <m:e>
                                <m:r>
                                  <a:rPr lang="ar-AE" sz="1100">
                                    <a:latin typeface="Cambria Math" panose="02040503050406030204" pitchFamily="18" charset="0"/>
                                  </a:rPr>
                                  <m:t>𝜅</m:t>
                                </m:r>
                                <m:r>
                                  <a:rPr lang="ar-AE" sz="1100">
                                    <a:latin typeface="Cambria Math" panose="02040503050406030204" pitchFamily="18" charset="0"/>
                                  </a:rPr>
                                  <m:t>𝐿</m:t>
                                </m:r>
                                <m:sSub>
                                  <m:sSubPr>
                                    <m:ctrlPr>
                                      <a:rPr lang="ar-AE" sz="1100" i="1">
                                        <a:latin typeface="Cambria Math" panose="02040503050406030204" pitchFamily="18" charset="0"/>
                                      </a:rPr>
                                    </m:ctrlPr>
                                  </m:sSubPr>
                                  <m:e>
                                    <m:r>
                                      <a:rPr lang="ar-AE" sz="1100">
                                        <a:latin typeface="Cambria Math" panose="02040503050406030204" pitchFamily="18" charset="0"/>
                                      </a:rPr>
                                      <m:t>𝐵</m:t>
                                    </m:r>
                                  </m:e>
                                  <m:sub>
                                    <m:r>
                                      <a:rPr lang="ar-AE" sz="1100">
                                        <a:latin typeface="Cambria Math" panose="02040503050406030204" pitchFamily="18" charset="0"/>
                                      </a:rPr>
                                      <m:t>𝑧</m:t>
                                    </m:r>
                                  </m:sub>
                                </m:sSub>
                                <m:sSup>
                                  <m:sSupPr>
                                    <m:ctrlPr>
                                      <a:rPr lang="ar-AE" sz="1100" i="1">
                                        <a:latin typeface="Cambria Math" panose="02040503050406030204" pitchFamily="18" charset="0"/>
                                      </a:rPr>
                                    </m:ctrlPr>
                                  </m:sSupPr>
                                  <m:e>
                                    <m:r>
                                      <m:rPr>
                                        <m:sty m:val="p"/>
                                      </m:rPr>
                                      <a:rPr lang="en-US" sz="1100">
                                        <a:latin typeface="Cambria Math" panose="02040503050406030204" pitchFamily="18" charset="0"/>
                                      </a:rPr>
                                      <m:t>tan</m:t>
                                    </m:r>
                                  </m:e>
                                  <m:sup>
                                    <m:r>
                                      <a:rPr lang="ar-AE" sz="1100">
                                        <a:latin typeface="Cambria Math" panose="02040503050406030204" pitchFamily="18" charset="0"/>
                                      </a:rPr>
                                      <m:t>−1</m:t>
                                    </m:r>
                                  </m:sup>
                                </m:sSup>
                                <m:d>
                                  <m:dPr>
                                    <m:ctrlPr>
                                      <a:rPr lang="ar-AE" sz="1100" i="1">
                                        <a:latin typeface="Cambria Math" panose="02040503050406030204" pitchFamily="18" charset="0"/>
                                      </a:rPr>
                                    </m:ctrlPr>
                                  </m:dPr>
                                  <m:e>
                                    <m:f>
                                      <m:fPr>
                                        <m:ctrlPr>
                                          <a:rPr lang="ar-AE" sz="1100" i="1">
                                            <a:latin typeface="Cambria Math" panose="02040503050406030204" pitchFamily="18" charset="0"/>
                                          </a:rPr>
                                        </m:ctrlPr>
                                      </m:fPr>
                                      <m:num>
                                        <m:r>
                                          <a:rPr lang="ar-AE" sz="1100">
                                            <a:latin typeface="Cambria Math" panose="02040503050406030204" pitchFamily="18" charset="0"/>
                                          </a:rPr>
                                          <m:t>𝑧</m:t>
                                        </m:r>
                                      </m:num>
                                      <m:den>
                                        <m:r>
                                          <a:rPr lang="ar-AE" sz="1100">
                                            <a:latin typeface="Cambria Math" panose="02040503050406030204" pitchFamily="18" charset="0"/>
                                          </a:rPr>
                                          <m:t>𝐿</m:t>
                                        </m:r>
                                      </m:den>
                                    </m:f>
                                  </m:e>
                                </m:d>
                              </m:e>
                            </m:d>
                          </m:e>
                        </m:mr>
                        <m:mr>
                          <m:e/>
                          <m:e/>
                        </m:mr>
                      </m:m>
                    </m:oMath>
                  </m:oMathPara>
                </a14:m>
                <a:endParaRPr lang="en-US" sz="1100" dirty="0"/>
              </a:p>
            </p:txBody>
          </p:sp>
        </mc:Choice>
        <mc:Fallback xmlns="">
          <p:sp>
            <p:nvSpPr>
              <p:cNvPr id="3" name="TextBox 2">
                <a:extLst>
                  <a:ext uri="{FF2B5EF4-FFF2-40B4-BE49-F238E27FC236}">
                    <a16:creationId xmlns:a16="http://schemas.microsoft.com/office/drawing/2014/main" id="{73656ED4-06E3-66D4-5AC9-464E6FC4C715}"/>
                  </a:ext>
                </a:extLst>
              </p:cNvPr>
              <p:cNvSpPr txBox="1">
                <a:spLocks noRot="1" noChangeAspect="1" noMove="1" noResize="1" noEditPoints="1" noAdjustHandles="1" noChangeArrowheads="1" noChangeShapeType="1" noTextEdit="1"/>
              </p:cNvSpPr>
              <p:nvPr/>
            </p:nvSpPr>
            <p:spPr>
              <a:xfrm>
                <a:off x="5921514" y="-39042"/>
                <a:ext cx="1848678" cy="1347292"/>
              </a:xfrm>
              <a:prstGeom prst="rect">
                <a:avLst/>
              </a:prstGeom>
              <a:blipFill>
                <a:blip r:embed="rId2"/>
                <a:stretch>
                  <a:fillRect r="-41781" b="-28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226FEA-56B9-A4E3-EE0E-378AEE7728E4}"/>
              </a:ext>
            </a:extLst>
          </p:cNvPr>
          <p:cNvPicPr>
            <a:picLocks noChangeAspect="1"/>
          </p:cNvPicPr>
          <p:nvPr/>
        </p:nvPicPr>
        <p:blipFill>
          <a:blip r:embed="rId3"/>
          <a:stretch>
            <a:fillRect/>
          </a:stretch>
        </p:blipFill>
        <p:spPr>
          <a:xfrm>
            <a:off x="0" y="1308250"/>
            <a:ext cx="9135365" cy="33190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D8DB-32CB-BFD4-F6F3-62C9BA13A66C}"/>
              </a:ext>
            </a:extLst>
          </p:cNvPr>
          <p:cNvSpPr>
            <a:spLocks noGrp="1"/>
          </p:cNvSpPr>
          <p:nvPr>
            <p:ph type="title"/>
          </p:nvPr>
        </p:nvSpPr>
        <p:spPr/>
        <p:txBody>
          <a:bodyPr/>
          <a:lstStyle/>
          <a:p>
            <a:r>
              <a:rPr lang="en-US" dirty="0"/>
              <a:t>Velocity profile - effect of multiple fluids</a:t>
            </a:r>
          </a:p>
        </p:txBody>
      </p:sp>
      <p:pic>
        <p:nvPicPr>
          <p:cNvPr id="4" name="Content Placeholder 3">
            <a:extLst>
              <a:ext uri="{FF2B5EF4-FFF2-40B4-BE49-F238E27FC236}">
                <a16:creationId xmlns:a16="http://schemas.microsoft.com/office/drawing/2014/main" id="{54E98B99-9081-680B-3AD7-F2947E1DEED5}"/>
              </a:ext>
            </a:extLst>
          </p:cNvPr>
          <p:cNvPicPr>
            <a:picLocks noGrp="1" noChangeAspect="1"/>
          </p:cNvPicPr>
          <p:nvPr>
            <p:ph idx="1"/>
          </p:nvPr>
        </p:nvPicPr>
        <p:blipFill>
          <a:blip r:embed="rId2"/>
          <a:stretch>
            <a:fillRect/>
          </a:stretch>
        </p:blipFill>
        <p:spPr>
          <a:xfrm>
            <a:off x="457200" y="1388619"/>
            <a:ext cx="8229600" cy="3017136"/>
          </a:xfrm>
          <a:prstGeom prst="rect">
            <a:avLst/>
          </a:prstGeom>
        </p:spPr>
      </p:pic>
    </p:spTree>
    <p:extLst>
      <p:ext uri="{BB962C8B-B14F-4D97-AF65-F5344CB8AC3E}">
        <p14:creationId xmlns:p14="http://schemas.microsoft.com/office/powerpoint/2010/main" val="46661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E8C2-DA55-6C61-C98E-3F710BFCA932}"/>
              </a:ext>
            </a:extLst>
          </p:cNvPr>
          <p:cNvSpPr>
            <a:spLocks noGrp="1"/>
          </p:cNvSpPr>
          <p:nvPr>
            <p:ph type="title"/>
          </p:nvPr>
        </p:nvSpPr>
        <p:spPr/>
        <p:txBody>
          <a:bodyPr/>
          <a:lstStyle/>
          <a:p>
            <a:r>
              <a:rPr lang="en-US" dirty="0" err="1"/>
              <a:t>Alfvénicity</a:t>
            </a:r>
            <a:endParaRPr lang="en-US" dirty="0"/>
          </a:p>
        </p:txBody>
      </p:sp>
      <p:pic>
        <p:nvPicPr>
          <p:cNvPr id="4" name="Content Placeholder 3">
            <a:extLst>
              <a:ext uri="{FF2B5EF4-FFF2-40B4-BE49-F238E27FC236}">
                <a16:creationId xmlns:a16="http://schemas.microsoft.com/office/drawing/2014/main" id="{AFD5E9FE-01C2-CE58-C058-61A49377153C}"/>
              </a:ext>
            </a:extLst>
          </p:cNvPr>
          <p:cNvPicPr>
            <a:picLocks noGrp="1" noChangeAspect="1"/>
          </p:cNvPicPr>
          <p:nvPr>
            <p:ph idx="1"/>
          </p:nvPr>
        </p:nvPicPr>
        <p:blipFill>
          <a:blip r:embed="rId2"/>
          <a:stretch>
            <a:fillRect/>
          </a:stretch>
        </p:blipFill>
        <p:spPr>
          <a:xfrm>
            <a:off x="457200" y="1412613"/>
            <a:ext cx="8229600" cy="2969148"/>
          </a:xfrm>
          <a:prstGeom prst="rect">
            <a:avLst/>
          </a:prstGeom>
        </p:spPr>
      </p:pic>
    </p:spTree>
    <p:extLst>
      <p:ext uri="{BB962C8B-B14F-4D97-AF65-F5344CB8AC3E}">
        <p14:creationId xmlns:p14="http://schemas.microsoft.com/office/powerpoint/2010/main" val="126983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idx="1"/>
          </p:nvPr>
        </p:nvSpPr>
        <p:spPr>
          <a:xfrm>
            <a:off x="457200" y="1200151"/>
            <a:ext cx="8229600" cy="3737370"/>
          </a:xfrm>
        </p:spPr>
        <p:txBody>
          <a:bodyPr>
            <a:normAutofit lnSpcReduction="10000"/>
          </a:bodyPr>
          <a:lstStyle/>
          <a:p>
            <a:pPr marL="0" lvl="0" indent="0">
              <a:buNone/>
            </a:pPr>
            <a:r>
              <a:rPr dirty="0"/>
              <a:t>Studying the radial evolution of solar wind discontinuities from observations of PSP</a:t>
            </a:r>
            <a:r>
              <a:rPr lang="en-US" dirty="0"/>
              <a:t> (0.1 AU – 1 AU)</a:t>
            </a:r>
            <a:r>
              <a:rPr dirty="0"/>
              <a:t> and </a:t>
            </a:r>
            <a:r>
              <a:rPr lang="en-US" dirty="0"/>
              <a:t>JUNO (1AU – 5AU) with </a:t>
            </a:r>
            <a:r>
              <a:rPr dirty="0"/>
              <a:t>Earth-orbiting missions (ARTEMIS, Wind.</a:t>
            </a:r>
            <a:endParaRPr lang="en-US" dirty="0"/>
          </a:p>
          <a:p>
            <a:pPr marL="0" lvl="0" indent="0">
              <a:buNone/>
            </a:pPr>
            <a:endParaRPr dirty="0"/>
          </a:p>
          <a:p>
            <a:pPr lvl="0"/>
            <a:r>
              <a:rPr dirty="0"/>
              <a:t>How does the discontinuities change with the radial distance from the Sun?</a:t>
            </a:r>
          </a:p>
          <a:p>
            <a:pPr lvl="0"/>
            <a:r>
              <a:rPr dirty="0"/>
              <a:t>How is solar wind discontinuities formed? What is the physical mechanisms?</a:t>
            </a:r>
          </a:p>
          <a:p>
            <a:pPr lvl="1"/>
            <a:r>
              <a:rPr dirty="0"/>
              <a:t>Generated at or near the sun?</a:t>
            </a:r>
          </a:p>
          <a:p>
            <a:pPr lvl="1"/>
            <a:r>
              <a:rPr dirty="0"/>
              <a:t>Locally generated in the interplanetary space by turbulence?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2313-1B9B-9FAD-6EB0-2C69288E37C5}"/>
              </a:ext>
            </a:extLst>
          </p:cNvPr>
          <p:cNvSpPr>
            <a:spLocks noGrp="1"/>
          </p:cNvSpPr>
          <p:nvPr>
            <p:ph type="title"/>
          </p:nvPr>
        </p:nvSpPr>
        <p:spPr/>
        <p:txBody>
          <a:bodyPr/>
          <a:lstStyle/>
          <a:p>
            <a:r>
              <a:rPr lang="en-US" dirty="0"/>
              <a:t>Asymptotic velocity</a:t>
            </a:r>
          </a:p>
        </p:txBody>
      </p:sp>
      <p:pic>
        <p:nvPicPr>
          <p:cNvPr id="9" name="Content Placeholder 8">
            <a:extLst>
              <a:ext uri="{FF2B5EF4-FFF2-40B4-BE49-F238E27FC236}">
                <a16:creationId xmlns:a16="http://schemas.microsoft.com/office/drawing/2014/main" id="{29C8A462-BA2F-2A0E-AD07-8FE3BC4DB883}"/>
              </a:ext>
            </a:extLst>
          </p:cNvPr>
          <p:cNvPicPr>
            <a:picLocks noGrp="1" noChangeAspect="1"/>
          </p:cNvPicPr>
          <p:nvPr>
            <p:ph idx="1"/>
          </p:nvPr>
        </p:nvPicPr>
        <p:blipFill>
          <a:blip r:embed="rId2"/>
          <a:stretch>
            <a:fillRect/>
          </a:stretch>
        </p:blipFill>
        <p:spPr>
          <a:xfrm>
            <a:off x="457200" y="1389192"/>
            <a:ext cx="8229600" cy="3015991"/>
          </a:xfrm>
          <a:prstGeom prst="rect">
            <a:avLst/>
          </a:prstGeom>
        </p:spPr>
      </p:pic>
    </p:spTree>
    <p:extLst>
      <p:ext uri="{BB962C8B-B14F-4D97-AF65-F5344CB8AC3E}">
        <p14:creationId xmlns:p14="http://schemas.microsoft.com/office/powerpoint/2010/main" val="2332651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442F-5CEA-6FE8-AB79-F7DDF52503CC}"/>
              </a:ext>
            </a:extLst>
          </p:cNvPr>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414C9532-AC11-36C4-4B74-7ABF22548E9C}"/>
                  </a:ext>
                </a:extLst>
              </p:cNvPr>
              <p:cNvSpPr>
                <a:spLocks noGrp="1"/>
              </p:cNvSpPr>
              <p:nvPr>
                <p:ph idx="1"/>
              </p:nvPr>
            </p:nvSpPr>
            <p:spPr>
              <a:xfrm>
                <a:off x="6572" y="1063229"/>
                <a:ext cx="3595991" cy="4033331"/>
              </a:xfrm>
            </p:spPr>
            <p:txBody>
              <a:bodyPr>
                <a:normAutofit fontScale="55000" lnSpcReduction="20000"/>
              </a:bodyPr>
              <a:lstStyle/>
              <a:p>
                <a:pPr marL="0" indent="0">
                  <a:buNone/>
                </a:pPr>
                <a:r>
                  <a:rPr lang="en-US" dirty="0">
                    <a:solidFill>
                      <a:srgbClr val="000000"/>
                    </a:solidFill>
                    <a:effectLst/>
                    <a:latin typeface="Helvetica Neue" panose="02000503000000020004" pitchFamily="2" charset="0"/>
                  </a:rPr>
                  <a:t>We have developed a multi-fluid force-free current sheet model with </a:t>
                </a:r>
              </a:p>
              <a:p>
                <a:pPr marL="0" indent="0">
                  <a:buNone/>
                </a:pP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non-zero normal magnetic field and </a:t>
                </a:r>
              </a:p>
              <a:p>
                <a:r>
                  <a:rPr lang="en-US" dirty="0">
                    <a:solidFill>
                      <a:srgbClr val="000000"/>
                    </a:solidFill>
                    <a:effectLst/>
                    <a:latin typeface="Helvetica Neue" panose="02000503000000020004" pitchFamily="2" charset="0"/>
                  </a:rPr>
                  <a:t>non-zero asymptotic density</a:t>
                </a:r>
              </a:p>
              <a:p>
                <a:pPr marL="0" indent="0">
                  <a:buNone/>
                </a:pPr>
                <a:endParaRPr lang="en-US" dirty="0">
                  <a:solidFill>
                    <a:srgbClr val="000000"/>
                  </a:solidFill>
                  <a:effectLst/>
                  <a:latin typeface="Helvetica Neue" panose="02000503000000020004" pitchFamily="2" charset="0"/>
                </a:endParaRPr>
              </a:p>
              <a:p>
                <a:pPr marL="0" indent="0">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i="1" smtClean="0">
                              <a:latin typeface="Cambria Math" panose="02040503050406030204" pitchFamily="18" charset="0"/>
                            </a:rPr>
                          </m:ctrlPr>
                        </m:mPr>
                        <m:mr>
                          <m:e/>
                          <m:e>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𝑥</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sin</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𝜅</m:t>
                                    </m:r>
                                    <m:r>
                                      <a:rPr lang="ar-AE">
                                        <a:latin typeface="Cambria Math" panose="02040503050406030204" pitchFamily="18" charset="0"/>
                                      </a:rPr>
                                      <m:t>𝐿</m:t>
                                    </m:r>
                                  </m:num>
                                  <m:den>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sSup>
                                  <m:sSupPr>
                                    <m:ctrlPr>
                                      <a:rPr lang="ar-AE" i="1">
                                        <a:latin typeface="Cambria Math" panose="02040503050406030204" pitchFamily="18" charset="0"/>
                                      </a:rPr>
                                    </m:ctrlPr>
                                  </m:sSupPr>
                                  <m:e>
                                    <m:r>
                                      <m:rPr>
                                        <m:sty m:val="p"/>
                                      </m:rPr>
                                      <a:rPr lang="en-US">
                                        <a:latin typeface="Cambria Math" panose="02040503050406030204" pitchFamily="18" charset="0"/>
                                      </a:rPr>
                                      <m:t>tan</m:t>
                                    </m:r>
                                  </m:e>
                                  <m:sup>
                                    <m:r>
                                      <a:rPr lang="ar-AE">
                                        <a:latin typeface="Cambria Math" panose="02040503050406030204" pitchFamily="18" charset="0"/>
                                      </a:rPr>
                                      <m:t>−1</m:t>
                                    </m:r>
                                  </m:sup>
                                </m:sSup>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𝑧</m:t>
                                        </m:r>
                                      </m:num>
                                      <m:den>
                                        <m:r>
                                          <a:rPr lang="ar-AE">
                                            <a:latin typeface="Cambria Math" panose="02040503050406030204" pitchFamily="18" charset="0"/>
                                          </a:rPr>
                                          <m:t>𝐿</m:t>
                                        </m:r>
                                      </m:den>
                                    </m:f>
                                  </m:e>
                                </m:d>
                              </m:e>
                            </m:d>
                          </m:e>
                        </m:mr>
                        <m:mr>
                          <m:e/>
                          <m:e>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𝑦</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cos</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𝜅</m:t>
                                    </m:r>
                                    <m:r>
                                      <a:rPr lang="ar-AE">
                                        <a:latin typeface="Cambria Math" panose="02040503050406030204" pitchFamily="18" charset="0"/>
                                      </a:rPr>
                                      <m:t>𝐿</m:t>
                                    </m:r>
                                  </m:num>
                                  <m:den>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sSup>
                                  <m:sSupPr>
                                    <m:ctrlPr>
                                      <a:rPr lang="ar-AE" i="1">
                                        <a:latin typeface="Cambria Math" panose="02040503050406030204" pitchFamily="18" charset="0"/>
                                      </a:rPr>
                                    </m:ctrlPr>
                                  </m:sSupPr>
                                  <m:e>
                                    <m:r>
                                      <m:rPr>
                                        <m:sty m:val="p"/>
                                      </m:rPr>
                                      <a:rPr lang="en-US">
                                        <a:latin typeface="Cambria Math" panose="02040503050406030204" pitchFamily="18" charset="0"/>
                                      </a:rPr>
                                      <m:t>tan</m:t>
                                    </m:r>
                                  </m:e>
                                  <m:sup>
                                    <m:r>
                                      <a:rPr lang="ar-AE">
                                        <a:latin typeface="Cambria Math" panose="02040503050406030204" pitchFamily="18" charset="0"/>
                                      </a:rPr>
                                      <m:t>−1</m:t>
                                    </m:r>
                                  </m:sup>
                                </m:sSup>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𝑧</m:t>
                                        </m:r>
                                      </m:num>
                                      <m:den>
                                        <m:r>
                                          <a:rPr lang="ar-AE">
                                            <a:latin typeface="Cambria Math" panose="02040503050406030204" pitchFamily="18" charset="0"/>
                                          </a:rPr>
                                          <m:t>𝐿</m:t>
                                        </m:r>
                                      </m:den>
                                    </m:f>
                                  </m:e>
                                </m:d>
                              </m:e>
                            </m:d>
                          </m:e>
                        </m:mr>
                        <m:mr>
                          <m:e/>
                          <m:e>
                            <m:r>
                              <a:rPr lang="ar-AE">
                                <a:latin typeface="Cambria Math" panose="02040503050406030204" pitchFamily="18" charset="0"/>
                              </a:rPr>
                              <m:t>𝑛</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m:t>
                                </m:r>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𝜅</m:t>
                                </m:r>
                              </m:num>
                              <m:den>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𝐴</m:t>
                                    </m:r>
                                  </m:sub>
                                </m:sSub>
                              </m:den>
                            </m:f>
                            <m:f>
                              <m:fPr>
                                <m:ctrlPr>
                                  <a:rPr lang="ar-AE" i="1">
                                    <a:latin typeface="Cambria Math" panose="02040503050406030204" pitchFamily="18" charset="0"/>
                                  </a:rPr>
                                </m:ctrlPr>
                              </m:fPr>
                              <m:num>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e>
                                </m:nary>
                              </m:num>
                              <m:den>
                                <m:r>
                                  <a:rPr lang="ar-AE">
                                    <a:latin typeface="Cambria Math" panose="02040503050406030204" pitchFamily="18" charset="0"/>
                                  </a:rPr>
                                  <m:t>1+</m:t>
                                </m:r>
                                <m:sSup>
                                  <m:sSupPr>
                                    <m:ctrlPr>
                                      <a:rPr lang="ar-AE"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r>
                                          <a:rPr lang="ar-AE">
                                            <a:latin typeface="Cambria Math" panose="02040503050406030204" pitchFamily="18" charset="0"/>
                                          </a:rPr>
                                          <m:t>𝐿</m:t>
                                        </m:r>
                                      </m:e>
                                    </m:d>
                                  </m:e>
                                  <m:sup>
                                    <m:r>
                                      <a:rPr lang="ar-AE">
                                        <a:latin typeface="Cambria Math" panose="02040503050406030204" pitchFamily="18" charset="0"/>
                                      </a:rPr>
                                      <m:t>2</m:t>
                                    </m:r>
                                  </m:sup>
                                </m:sSup>
                              </m:den>
                            </m:f>
                          </m:e>
                        </m:mr>
                        <m:mr>
                          <m:e/>
                          <m:e>
                            <m:sSub>
                              <m:sSubPr>
                                <m:ctrlPr>
                                  <a:rPr lang="ar-AE" i="1">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𝑥</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𝜅</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num>
                              <m:den>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1+</m:t>
                                </m:r>
                                <m:sSup>
                                  <m:sSupPr>
                                    <m:ctrlPr>
                                      <a:rPr lang="ar-AE"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r>
                                          <a:rPr lang="ar-AE">
                                            <a:latin typeface="Cambria Math" panose="02040503050406030204" pitchFamily="18" charset="0"/>
                                          </a:rPr>
                                          <m:t>𝐿</m:t>
                                        </m:r>
                                      </m:e>
                                    </m:d>
                                  </m:e>
                                  <m:sup>
                                    <m:r>
                                      <a:rPr lang="ar-AE">
                                        <a:latin typeface="Cambria Math" panose="02040503050406030204" pitchFamily="18" charset="0"/>
                                      </a:rPr>
                                      <m:t>2</m:t>
                                    </m:r>
                                  </m:sup>
                                </m:sSup>
                              </m:den>
                            </m:f>
                            <m:r>
                              <m:rPr>
                                <m:sty m:val="p"/>
                              </m:rPr>
                              <a:rPr lang="en-US">
                                <a:latin typeface="Cambria Math" panose="02040503050406030204" pitchFamily="18" charset="0"/>
                              </a:rPr>
                              <m:t>sin</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𝜅</m:t>
                                    </m:r>
                                    <m:r>
                                      <a:rPr lang="ar-AE">
                                        <a:latin typeface="Cambria Math" panose="02040503050406030204" pitchFamily="18" charset="0"/>
                                      </a:rPr>
                                      <m:t>𝐿</m:t>
                                    </m:r>
                                  </m:num>
                                  <m:den>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sSup>
                                  <m:sSupPr>
                                    <m:ctrlPr>
                                      <a:rPr lang="ar-AE" i="1">
                                        <a:latin typeface="Cambria Math" panose="02040503050406030204" pitchFamily="18" charset="0"/>
                                      </a:rPr>
                                    </m:ctrlPr>
                                  </m:sSupPr>
                                  <m:e>
                                    <m:r>
                                      <m:rPr>
                                        <m:sty m:val="p"/>
                                      </m:rPr>
                                      <a:rPr lang="en-US">
                                        <a:latin typeface="Cambria Math" panose="02040503050406030204" pitchFamily="18" charset="0"/>
                                      </a:rPr>
                                      <m:t>tan</m:t>
                                    </m:r>
                                  </m:e>
                                  <m:sup>
                                    <m:r>
                                      <a:rPr lang="ar-AE">
                                        <a:latin typeface="Cambria Math" panose="02040503050406030204" pitchFamily="18" charset="0"/>
                                      </a:rPr>
                                      <m:t>−1</m:t>
                                    </m:r>
                                  </m:sup>
                                </m:sSup>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𝑧</m:t>
                                        </m:r>
                                      </m:num>
                                      <m:den>
                                        <m:r>
                                          <a:rPr lang="ar-AE">
                                            <a:latin typeface="Cambria Math" panose="02040503050406030204" pitchFamily="18" charset="0"/>
                                          </a:rPr>
                                          <m:t>𝐿</m:t>
                                        </m:r>
                                      </m:den>
                                    </m:f>
                                  </m:e>
                                </m:d>
                              </m:e>
                            </m:d>
                          </m:e>
                        </m:mr>
                        <m:mr>
                          <m:e/>
                          <m:e>
                            <m:sSub>
                              <m:sSubPr>
                                <m:ctrlPr>
                                  <a:rPr lang="ar-AE" i="1">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𝑦</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𝜅</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num>
                              <m:den>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1+</m:t>
                                </m:r>
                                <m:sSup>
                                  <m:sSupPr>
                                    <m:ctrlPr>
                                      <a:rPr lang="ar-AE"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r>
                                          <a:rPr lang="ar-AE">
                                            <a:latin typeface="Cambria Math" panose="02040503050406030204" pitchFamily="18" charset="0"/>
                                          </a:rPr>
                                          <m:t>𝐿</m:t>
                                        </m:r>
                                      </m:e>
                                    </m:d>
                                  </m:e>
                                  <m:sup>
                                    <m:r>
                                      <a:rPr lang="ar-AE">
                                        <a:latin typeface="Cambria Math" panose="02040503050406030204" pitchFamily="18" charset="0"/>
                                      </a:rPr>
                                      <m:t>2</m:t>
                                    </m:r>
                                  </m:sup>
                                </m:sSup>
                              </m:den>
                            </m:f>
                            <m:r>
                              <m:rPr>
                                <m:sty m:val="p"/>
                              </m:rPr>
                              <a:rPr lang="en-US">
                                <a:latin typeface="Cambria Math" panose="02040503050406030204" pitchFamily="18" charset="0"/>
                              </a:rPr>
                              <m:t>cos</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𝜅</m:t>
                                    </m:r>
                                    <m:r>
                                      <a:rPr lang="ar-AE">
                                        <a:latin typeface="Cambria Math" panose="02040503050406030204" pitchFamily="18" charset="0"/>
                                      </a:rPr>
                                      <m:t>𝐿</m:t>
                                    </m:r>
                                  </m:num>
                                  <m:den>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den>
                                </m:f>
                                <m:sSup>
                                  <m:sSupPr>
                                    <m:ctrlPr>
                                      <a:rPr lang="ar-AE" i="1">
                                        <a:latin typeface="Cambria Math" panose="02040503050406030204" pitchFamily="18" charset="0"/>
                                      </a:rPr>
                                    </m:ctrlPr>
                                  </m:sSupPr>
                                  <m:e>
                                    <m:r>
                                      <m:rPr>
                                        <m:sty m:val="p"/>
                                      </m:rPr>
                                      <a:rPr lang="en-US">
                                        <a:latin typeface="Cambria Math" panose="02040503050406030204" pitchFamily="18" charset="0"/>
                                      </a:rPr>
                                      <m:t>tan</m:t>
                                    </m:r>
                                  </m:e>
                                  <m:sup>
                                    <m:r>
                                      <a:rPr lang="ar-AE">
                                        <a:latin typeface="Cambria Math" panose="02040503050406030204" pitchFamily="18" charset="0"/>
                                      </a:rPr>
                                      <m:t>−1</m:t>
                                    </m:r>
                                  </m:sup>
                                </m:sSup>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𝑧</m:t>
                                        </m:r>
                                      </m:num>
                                      <m:den>
                                        <m:r>
                                          <a:rPr lang="ar-AE">
                                            <a:latin typeface="Cambria Math" panose="02040503050406030204" pitchFamily="18" charset="0"/>
                                          </a:rPr>
                                          <m:t>𝐿</m:t>
                                        </m:r>
                                      </m:den>
                                    </m:f>
                                  </m:e>
                                </m:d>
                              </m:e>
                            </m:d>
                          </m:e>
                        </m:mr>
                      </m:m>
                    </m:oMath>
                  </m:oMathPara>
                </a14:m>
                <a:endParaRPr lang="en-US" dirty="0">
                  <a:solidFill>
                    <a:srgbClr val="000000"/>
                  </a:solidFill>
                  <a:effectLst/>
                  <a:latin typeface="Helvetica Neue" panose="02000503000000020004" pitchFamily="2" charset="0"/>
                </a:endParaRPr>
              </a:p>
              <a:p>
                <a:endParaRPr lang="en-US" dirty="0"/>
              </a:p>
            </p:txBody>
          </p:sp>
        </mc:Choice>
        <mc:Fallback xmlns="">
          <p:sp>
            <p:nvSpPr>
              <p:cNvPr id="12" name="Content Placeholder 11">
                <a:extLst>
                  <a:ext uri="{FF2B5EF4-FFF2-40B4-BE49-F238E27FC236}">
                    <a16:creationId xmlns:a16="http://schemas.microsoft.com/office/drawing/2014/main" id="{414C9532-AC11-36C4-4B74-7ABF22548E9C}"/>
                  </a:ext>
                </a:extLst>
              </p:cNvPr>
              <p:cNvSpPr>
                <a:spLocks noGrp="1" noRot="1" noChangeAspect="1" noMove="1" noResize="1" noEditPoints="1" noAdjustHandles="1" noChangeArrowheads="1" noChangeShapeType="1" noTextEdit="1"/>
              </p:cNvSpPr>
              <p:nvPr>
                <p:ph idx="1"/>
              </p:nvPr>
            </p:nvSpPr>
            <p:spPr>
              <a:xfrm>
                <a:off x="6572" y="1063229"/>
                <a:ext cx="3595991" cy="4033331"/>
              </a:xfrm>
              <a:blipFill>
                <a:blip r:embed="rId2"/>
                <a:stretch>
                  <a:fillRect l="-352" t="-94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C5D9317-970A-E1BE-0EC8-E5F0D03830D9}"/>
              </a:ext>
            </a:extLst>
          </p:cNvPr>
          <p:cNvPicPr>
            <a:picLocks noChangeAspect="1"/>
          </p:cNvPicPr>
          <p:nvPr/>
        </p:nvPicPr>
        <p:blipFill>
          <a:blip r:embed="rId3"/>
          <a:stretch>
            <a:fillRect/>
          </a:stretch>
        </p:blipFill>
        <p:spPr>
          <a:xfrm>
            <a:off x="3602563" y="1569395"/>
            <a:ext cx="5541437" cy="3203726"/>
          </a:xfrm>
          <a:prstGeom prst="rect">
            <a:avLst/>
          </a:prstGeom>
        </p:spPr>
      </p:pic>
    </p:spTree>
    <p:extLst>
      <p:ext uri="{BB962C8B-B14F-4D97-AF65-F5344CB8AC3E}">
        <p14:creationId xmlns:p14="http://schemas.microsoft.com/office/powerpoint/2010/main" val="4009778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11554-5CA2-D390-83AC-894E83FCA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2CB3F-FA1E-0721-49A8-C84F18B7F335}"/>
              </a:ext>
            </a:extLst>
          </p:cNvPr>
          <p:cNvSpPr>
            <a:spLocks noGrp="1"/>
          </p:cNvSpPr>
          <p:nvPr>
            <p:ph type="title"/>
          </p:nvPr>
        </p:nvSpPr>
        <p:spPr/>
        <p:txBody>
          <a:bodyPr>
            <a:normAutofit/>
          </a:bodyPr>
          <a:lstStyle/>
          <a:p>
            <a:r>
              <a:rPr lang="en-US" dirty="0"/>
              <a:t>Ion scattering by solar wind discontinuities</a:t>
            </a:r>
          </a:p>
        </p:txBody>
      </p:sp>
      <p:sp>
        <p:nvSpPr>
          <p:cNvPr id="3" name="Text Placeholder 2">
            <a:extLst>
              <a:ext uri="{FF2B5EF4-FFF2-40B4-BE49-F238E27FC236}">
                <a16:creationId xmlns:a16="http://schemas.microsoft.com/office/drawing/2014/main" id="{27829FA7-AA13-83CC-C904-F99FA3449E9F}"/>
              </a:ext>
            </a:extLst>
          </p:cNvPr>
          <p:cNvSpPr>
            <a:spLocks noGrp="1"/>
          </p:cNvSpPr>
          <p:nvPr>
            <p:ph type="body" idx="1"/>
          </p:nvPr>
        </p:nvSpPr>
        <p:spPr/>
        <p:txBody>
          <a:bodyPr/>
          <a:lstStyle/>
          <a:p>
            <a:r>
              <a:rPr lang="en-US" dirty="0"/>
              <a:t>Part Three</a:t>
            </a:r>
          </a:p>
        </p:txBody>
      </p:sp>
    </p:spTree>
    <p:extLst>
      <p:ext uri="{BB962C8B-B14F-4D97-AF65-F5344CB8AC3E}">
        <p14:creationId xmlns:p14="http://schemas.microsoft.com/office/powerpoint/2010/main" val="1018206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4" name="Text Placeholder 3"/>
          <p:cNvSpPr>
            <a:spLocks noGrp="1"/>
          </p:cNvSpPr>
          <p:nvPr>
            <p:ph type="body" sz="half" idx="2"/>
          </p:nvPr>
        </p:nvSpPr>
        <p:spPr>
          <a:xfrm>
            <a:off x="457201" y="1076326"/>
            <a:ext cx="3721099" cy="4067174"/>
          </a:xfrm>
        </p:spPr>
        <p:txBody>
          <a:bodyPr>
            <a:noAutofit/>
          </a:bodyPr>
          <a:lstStyle/>
          <a:p>
            <a:pPr marL="0" lvl="0" indent="0">
              <a:buNone/>
            </a:pPr>
            <a:r>
              <a:rPr sz="1600" dirty="0"/>
              <a:t>The transport of energetic particles within the heliosphere is significantly influenced by the turbulent magnetic field present in the solar wind.</a:t>
            </a:r>
            <a:endParaRPr lang="en-US" sz="1600" dirty="0"/>
          </a:p>
          <a:p>
            <a:pPr marL="0" lvl="0" indent="0">
              <a:buNone/>
            </a:pPr>
            <a:endParaRPr lang="en-US" sz="1600" dirty="0"/>
          </a:p>
          <a:p>
            <a:pPr marL="0" lvl="0" indent="0">
              <a:buNone/>
            </a:pPr>
            <a:r>
              <a:rPr sz="1600" dirty="0"/>
              <a:t>However, this turbulence should not be regarded merely as a collection of random magnetic field fluctuations. Instead, the nonlinear energy cascade process results in the formation of coherent structures. </a:t>
            </a:r>
            <a:endParaRPr lang="en-US" sz="1600" dirty="0"/>
          </a:p>
          <a:p>
            <a:pPr marL="0" lvl="0" indent="0">
              <a:buNone/>
            </a:pPr>
            <a:endParaRPr lang="en-US" sz="1600" dirty="0"/>
          </a:p>
          <a:p>
            <a:pPr marL="0" lvl="0" indent="0">
              <a:buNone/>
            </a:pPr>
            <a:r>
              <a:rPr sz="1600" dirty="0"/>
              <a:t>These coherent structures have been shown to act as efficient particle scatterers in non-collisional plasmas (Artemyev et al. 2020).</a:t>
            </a:r>
          </a:p>
        </p:txBody>
      </p:sp>
      <p:pic>
        <p:nvPicPr>
          <p:cNvPr id="3" name="Picture 1" descr="./images/moraalCosmicRayModulationEquations2013-fig1.png"/>
          <p:cNvPicPr>
            <a:picLocks noGrp="1" noChangeAspect="1"/>
          </p:cNvPicPr>
          <p:nvPr/>
        </p:nvPicPr>
        <p:blipFill>
          <a:blip r:embed="rId2"/>
          <a:stretch>
            <a:fillRect/>
          </a:stretch>
        </p:blipFill>
        <p:spPr bwMode="auto">
          <a:xfrm>
            <a:off x="4178299" y="203200"/>
            <a:ext cx="4767737" cy="4752156"/>
          </a:xfrm>
          <a:prstGeom prst="rect">
            <a:avLst/>
          </a:prstGeom>
          <a:noFill/>
          <a:ln w="9525">
            <a:noFill/>
            <a:headEnd/>
            <a:tailEnd/>
          </a:ln>
        </p:spPr>
      </p:pic>
      <p:sp>
        <p:nvSpPr>
          <p:cNvPr id="5" name="TextBox 3"/>
          <p:cNvSpPr txBox="1"/>
          <p:nvPr/>
        </p:nvSpPr>
        <p:spPr>
          <a:xfrm>
            <a:off x="4009467" y="4790223"/>
            <a:ext cx="5105400" cy="508000"/>
          </a:xfrm>
          <a:prstGeom prst="rect">
            <a:avLst/>
          </a:prstGeom>
          <a:noFill/>
        </p:spPr>
        <p:txBody>
          <a:bodyPr/>
          <a:lstStyle/>
          <a:p>
            <a:pPr marL="0" lvl="0" indent="0" algn="ctr">
              <a:buNone/>
            </a:pPr>
            <a:r>
              <a:rPr dirty="0" err="1"/>
              <a:t>Moraal</a:t>
            </a:r>
            <a:r>
              <a:rPr dirty="0"/>
              <a:t> (2013)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Test particle simulations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3943349"/>
              </a:xfrm>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ar-AE" smtClean="0">
                          <a:latin typeface="Cambria Math" panose="02040503050406030204" pitchFamily="18" charset="0"/>
                        </a:rPr>
                        <m:t>𝐁</m:t>
                      </m:r>
                      <m:r>
                        <a:rPr lang="ar-AE"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d>
                        <m:dPr>
                          <m:ctrlPr>
                            <a:rPr lang="ar-AE" i="1">
                              <a:latin typeface="Cambria Math" panose="02040503050406030204" pitchFamily="18" charset="0"/>
                            </a:rPr>
                          </m:ctrlPr>
                        </m:dPr>
                        <m:e>
                          <m:r>
                            <m:rPr>
                              <m:sty m:val="p"/>
                            </m:rPr>
                            <a:rPr lang="en-US">
                              <a:latin typeface="Cambria Math" panose="02040503050406030204" pitchFamily="18" charset="0"/>
                            </a:rPr>
                            <m:t>cos</m:t>
                          </m:r>
                          <m:r>
                            <a:rPr lang="en-US">
                              <a:latin typeface="Cambria Math" panose="02040503050406030204" pitchFamily="18" charset="0"/>
                            </a:rPr>
                            <m:t>𝜃</m:t>
                          </m:r>
                          <m:r>
                            <a:rPr lang="en-US">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𝑧</m:t>
                              </m:r>
                            </m:sub>
                          </m:sSub>
                          <m:r>
                            <a:rPr lang="ar-AE">
                              <a:latin typeface="Cambria Math" panose="02040503050406030204" pitchFamily="18" charset="0"/>
                            </a:rPr>
                            <m:t>+</m:t>
                          </m:r>
                          <m:r>
                            <m:rPr>
                              <m:sty m:val="p"/>
                            </m:rPr>
                            <a:rPr lang="en-US">
                              <a:latin typeface="Cambria Math" panose="02040503050406030204" pitchFamily="18" charset="0"/>
                            </a:rPr>
                            <m:t>sin</m:t>
                          </m:r>
                          <m:r>
                            <a:rPr lang="en-US">
                              <a:latin typeface="Cambria Math" panose="02040503050406030204" pitchFamily="18" charset="0"/>
                            </a:rPr>
                            <m:t>𝜃</m:t>
                          </m:r>
                          <m:d>
                            <m:dPr>
                              <m:ctrlPr>
                                <a:rPr lang="ar-AE" i="1">
                                  <a:latin typeface="Cambria Math" panose="02040503050406030204" pitchFamily="18" charset="0"/>
                                </a:rPr>
                              </m:ctrlPr>
                            </m:dPr>
                            <m:e>
                              <m:r>
                                <m:rPr>
                                  <m:sty m:val="p"/>
                                </m:rPr>
                                <a:rPr lang="en-US">
                                  <a:latin typeface="Cambria Math" panose="02040503050406030204" pitchFamily="18" charset="0"/>
                                </a:rPr>
                                <m:t>sin</m:t>
                              </m:r>
                              <m:r>
                                <a:rPr lang="en-US">
                                  <a:latin typeface="Cambria Math" panose="02040503050406030204" pitchFamily="18" charset="0"/>
                                </a:rPr>
                                <m:t>𝜑</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𝑧</m:t>
                                  </m:r>
                                </m:sub>
                              </m:sSub>
                              <m:r>
                                <a:rPr lang="ar-AE">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𝜑</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𝑦</m:t>
                                  </m:r>
                                </m:sub>
                              </m:sSub>
                            </m:e>
                          </m:d>
                        </m:e>
                      </m:d>
                    </m:oMath>
                  </m:oMathPara>
                </a14:m>
                <a:endParaRPr lang="ar-AE" dirty="0"/>
              </a:p>
              <a:p>
                <a:pPr marL="0" lvl="0" indent="0">
                  <a:buNone/>
                </a:pPr>
                <a:r>
                  <a:rPr lang="en-US" dirty="0"/>
                  <a:t>with </a:t>
                </a:r>
                <a14:m>
                  <m:oMath xmlns:m="http://schemas.openxmlformats.org/officeDocument/2006/math">
                    <m:r>
                      <a:rPr lang="en-US">
                        <a:latin typeface="Cambria Math" panose="02040503050406030204" pitchFamily="18" charset="0"/>
                      </a:rPr>
                      <m:t>𝜑</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𝛽</m:t>
                    </m:r>
                    <m:r>
                      <m:rPr>
                        <m:sty m:val="p"/>
                      </m:rPr>
                      <a:rPr lang="en-US">
                        <a:latin typeface="Cambria Math" panose="02040503050406030204" pitchFamily="18" charset="0"/>
                      </a:rPr>
                      <m:t>tanh</m:t>
                    </m:r>
                    <m:d>
                      <m:dPr>
                        <m:ctrlPr>
                          <a:rPr lang="ar-AE" i="1">
                            <a:latin typeface="Cambria Math" panose="02040503050406030204" pitchFamily="18" charset="0"/>
                          </a:rPr>
                        </m:ctrlPr>
                      </m:dPr>
                      <m:e>
                        <m:r>
                          <a:rPr lang="ar-AE">
                            <a:latin typeface="Cambria Math" panose="02040503050406030204" pitchFamily="18" charset="0"/>
                          </a:rPr>
                          <m:t>𝑧</m:t>
                        </m:r>
                      </m:e>
                    </m:d>
                  </m:oMath>
                </a14:m>
                <a:endParaRPr lang="en-US" dirty="0"/>
              </a:p>
              <a:p>
                <a:pPr marL="0" lvl="0" indent="0">
                  <a:buNone/>
                </a:pPr>
                <a:endParaRPr lang="ar-AE" dirty="0"/>
              </a:p>
              <a:p>
                <a:pPr marL="0" lvl="0" indent="0">
                  <a:buNone/>
                </a:pPr>
                <a:r>
                  <a:rPr lang="en-US" dirty="0"/>
                  <a:t>Dimensionless form of the motion equation:</a:t>
                </a:r>
              </a:p>
              <a:p>
                <a:pPr marL="0" lvl="0" indent="0">
                  <a:buNone/>
                </a:pPr>
                <a14:m>
                  <m:oMathPara xmlns:m="http://schemas.openxmlformats.org/officeDocument/2006/math">
                    <m:oMathParaPr>
                      <m:jc m:val="center"/>
                    </m:oMathParaPr>
                    <m:oMath xmlns:m="http://schemas.openxmlformats.org/officeDocument/2006/math">
                      <m:f>
                        <m:fPr>
                          <m:ctrlPr>
                            <a:rPr lang="ar-AE" i="1">
                              <a:latin typeface="Cambria Math" panose="02040503050406030204" pitchFamily="18" charset="0"/>
                            </a:rPr>
                          </m:ctrlPr>
                        </m:fPr>
                        <m:num>
                          <m:r>
                            <a:rPr lang="ar-AE">
                              <a:latin typeface="Cambria Math" panose="02040503050406030204" pitchFamily="18" charset="0"/>
                            </a:rPr>
                            <m:t>𝑑</m:t>
                          </m:r>
                          <m:d>
                            <m:dPr>
                              <m:ctrlPr>
                                <a:rPr lang="ar-AE" i="1">
                                  <a:latin typeface="Cambria Math" panose="02040503050406030204" pitchFamily="18" charset="0"/>
                                </a:rPr>
                              </m:ctrlPr>
                            </m:dPr>
                            <m:e>
                              <m:r>
                                <a:rPr lang="ar-AE">
                                  <a:latin typeface="Cambria Math" panose="02040503050406030204" pitchFamily="18" charset="0"/>
                                </a:rPr>
                                <m:t>𝛾</m:t>
                              </m:r>
                              <m:r>
                                <a:rPr lang="ar-AE">
                                  <a:latin typeface="Cambria Math" panose="02040503050406030204" pitchFamily="18" charset="0"/>
                                </a:rPr>
                                <m:t>𝐯</m:t>
                              </m:r>
                            </m:e>
                          </m:d>
                        </m:num>
                        <m:den>
                          <m:r>
                            <a:rPr lang="ar-AE">
                              <a:latin typeface="Cambria Math" panose="02040503050406030204" pitchFamily="18" charset="0"/>
                            </a:rPr>
                            <m:t>𝑑𝑡</m:t>
                          </m:r>
                        </m:den>
                      </m:f>
                      <m:r>
                        <a:rPr lang="ar-AE">
                          <a:latin typeface="Cambria Math" panose="02040503050406030204" pitchFamily="18" charset="0"/>
                        </a:rPr>
                        <m:t>=</m:t>
                      </m:r>
                      <m:r>
                        <a:rPr lang="ar-AE">
                          <a:latin typeface="Cambria Math" panose="02040503050406030204" pitchFamily="18" charset="0"/>
                        </a:rPr>
                        <m:t>𝐯</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   </m:t>
                      </m:r>
                      <m:f>
                        <m:fPr>
                          <m:ctrlPr>
                            <a:rPr lang="ar-AE" i="1">
                              <a:latin typeface="Cambria Math" panose="02040503050406030204" pitchFamily="18" charset="0"/>
                            </a:rPr>
                          </m:ctrlPr>
                        </m:fPr>
                        <m:num>
                          <m:r>
                            <a:rPr lang="ar-AE">
                              <a:latin typeface="Cambria Math" panose="02040503050406030204" pitchFamily="18" charset="0"/>
                            </a:rPr>
                            <m:t>𝑑</m:t>
                          </m:r>
                          <m:r>
                            <a:rPr lang="ar-AE">
                              <a:latin typeface="Cambria Math" panose="02040503050406030204" pitchFamily="18" charset="0"/>
                            </a:rPr>
                            <m:t>𝐫</m:t>
                          </m:r>
                        </m:num>
                        <m:den>
                          <m:r>
                            <a:rPr lang="ar-AE">
                              <a:latin typeface="Cambria Math" panose="02040503050406030204" pitchFamily="18" charset="0"/>
                            </a:rPr>
                            <m:t>𝑑𝑡</m:t>
                          </m:r>
                        </m:den>
                      </m:f>
                      <m:r>
                        <a:rPr lang="ar-AE">
                          <a:latin typeface="Cambria Math" panose="02040503050406030204" pitchFamily="18" charset="0"/>
                        </a:rPr>
                        <m:t>=</m:t>
                      </m:r>
                      <m:r>
                        <a:rPr lang="ar-AE">
                          <a:latin typeface="Cambria Math" panose="02040503050406030204" pitchFamily="18" charset="0"/>
                        </a:rPr>
                        <m:t>𝐯</m:t>
                      </m:r>
                    </m:oMath>
                  </m:oMathPara>
                </a14:m>
                <a:endParaRPr lang="ar-AE" dirty="0"/>
              </a:p>
              <a:p>
                <a:pPr lvl="0"/>
                <a14:m>
                  <m:oMath xmlns:m="http://schemas.openxmlformats.org/officeDocument/2006/math">
                    <m:r>
                      <a:rPr lang="ar-AE">
                        <a:latin typeface="Cambria Math" panose="02040503050406030204" pitchFamily="18" charset="0"/>
                      </a:rPr>
                      <m:t>𝐁</m:t>
                    </m:r>
                    <m:r>
                      <a:rPr lang="ar-AE">
                        <a:latin typeface="Cambria Math" panose="02040503050406030204" pitchFamily="18" charset="0"/>
                      </a:rPr>
                      <m:t>→</m:t>
                    </m:r>
                    <m:r>
                      <a:rPr lang="ar-AE">
                        <a:latin typeface="Cambria Math" panose="02040503050406030204" pitchFamily="18" charset="0"/>
                      </a:rPr>
                      <m:t>𝐁</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oMath>
                </a14:m>
                <a:r>
                  <a:rPr lang="ar-AE" dirty="0"/>
                  <a:t> : </a:t>
                </a:r>
                <a:r>
                  <a:rPr lang="en-US" dirty="0"/>
                  <a:t>background magnetic field magnitude</a:t>
                </a:r>
              </a:p>
              <a:p>
                <a:pPr lvl="0"/>
                <a14:m>
                  <m:oMath xmlns:m="http://schemas.openxmlformats.org/officeDocument/2006/math">
                    <m:r>
                      <a:rPr lang="en-US">
                        <a:latin typeface="Cambria Math" panose="02040503050406030204" pitchFamily="18" charset="0"/>
                      </a:rPr>
                      <m:t>𝐫</m:t>
                    </m:r>
                    <m:r>
                      <a:rPr lang="en-US">
                        <a:latin typeface="Cambria Math" panose="02040503050406030204" pitchFamily="18" charset="0"/>
                      </a:rPr>
                      <m:t>→</m:t>
                    </m:r>
                    <m:r>
                      <a:rPr lang="en-US">
                        <a:latin typeface="Cambria Math" panose="02040503050406030204" pitchFamily="18" charset="0"/>
                      </a:rPr>
                      <m:t>𝐫</m:t>
                    </m:r>
                    <m:r>
                      <a:rPr lang="en-US">
                        <a:latin typeface="Cambria Math" panose="02040503050406030204" pitchFamily="18" charset="0"/>
                      </a:rPr>
                      <m:t>/</m:t>
                    </m:r>
                    <m:r>
                      <a:rPr lang="en-US">
                        <a:latin typeface="Cambria Math" panose="02040503050406030204" pitchFamily="18" charset="0"/>
                      </a:rPr>
                      <m:t>𝐿</m:t>
                    </m:r>
                  </m:oMath>
                </a14:m>
                <a:r>
                  <a:rPr lang="en-US" dirty="0"/>
                  <a:t> : discontinuity </a:t>
                </a:r>
                <a14:m>
                  <m:oMath xmlns:m="http://schemas.openxmlformats.org/officeDocument/2006/math">
                    <m:r>
                      <a:rPr lang="en-US">
                        <a:latin typeface="Cambria Math" panose="02040503050406030204" pitchFamily="18" charset="0"/>
                      </a:rPr>
                      <m:t>𝐿</m:t>
                    </m:r>
                  </m:oMath>
                </a14:m>
                <a:endParaRPr lang="en-US" dirty="0"/>
              </a:p>
              <a:p>
                <a:pPr lvl="0"/>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𝑡</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𝛺</m:t>
                        </m:r>
                      </m:e>
                      <m:sub>
                        <m:r>
                          <a:rPr lang="ar-AE">
                            <a:latin typeface="Cambria Math" panose="02040503050406030204" pitchFamily="18" charset="0"/>
                          </a:rPr>
                          <m:t>0</m:t>
                        </m:r>
                      </m:sub>
                    </m:sSub>
                  </m:oMath>
                </a14:m>
                <a:r>
                  <a:rPr lang="ar-AE" dirty="0"/>
                  <a:t> : </a:t>
                </a:r>
                <a:r>
                  <a:rPr lang="en-US" dirty="0"/>
                  <a:t>gyro-period</a:t>
                </a:r>
              </a:p>
              <a:p>
                <a:pPr lvl="0"/>
                <a14:m>
                  <m:oMath xmlns:m="http://schemas.openxmlformats.org/officeDocument/2006/math">
                    <m:r>
                      <a:rPr lang="en-US">
                        <a:latin typeface="Cambria Math" panose="02040503050406030204" pitchFamily="18" charset="0"/>
                      </a:rPr>
                      <m:t>𝑣</m:t>
                    </m:r>
                    <m:r>
                      <a:rPr lang="en-US">
                        <a:latin typeface="Cambria Math" panose="02040503050406030204" pitchFamily="18" charset="0"/>
                      </a:rPr>
                      <m:t>→</m:t>
                    </m:r>
                    <m:r>
                      <a:rPr lang="en-US">
                        <a:latin typeface="Cambria Math" panose="02040503050406030204" pitchFamily="18" charset="0"/>
                      </a:rPr>
                      <m:t>𝑣</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0</m:t>
                        </m:r>
                      </m:sub>
                    </m:sSub>
                  </m:oMath>
                </a14:m>
                <a:r>
                  <a:rPr lang="ar-AE" dirty="0"/>
                  <a:t> : </a:t>
                </a:r>
                <a:r>
                  <a:rPr lang="en-US" dirty="0"/>
                  <a:t>characteristic velocity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𝛺</m:t>
                        </m:r>
                      </m:e>
                      <m:sub>
                        <m:r>
                          <a:rPr lang="ar-AE">
                            <a:latin typeface="Cambria Math" panose="02040503050406030204" pitchFamily="18" charset="0"/>
                          </a:rPr>
                          <m:t>0</m:t>
                        </m:r>
                      </m:sub>
                    </m:sSub>
                    <m:r>
                      <a:rPr lang="ar-AE">
                        <a:latin typeface="Cambria Math" panose="02040503050406030204" pitchFamily="18" charset="0"/>
                      </a:rPr>
                      <m:t>𝐿</m:t>
                    </m:r>
                  </m:oMath>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943349"/>
              </a:xfrm>
              <a:blipFill>
                <a:blip r:embed="rId2"/>
                <a:stretch>
                  <a:fillRect l="-1080"/>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Parameters</a:t>
            </a:r>
          </a:p>
        </p:txBody>
      </p:sp>
      <p:pic>
        <p:nvPicPr>
          <p:cNvPr id="3" name="Picture 1" descr="../figures/wind_hist3d.png"/>
          <p:cNvPicPr>
            <a:picLocks noGrp="1" noChangeAspect="1"/>
          </p:cNvPicPr>
          <p:nvPr/>
        </p:nvPicPr>
        <p:blipFill>
          <a:blip r:embed="rId2"/>
          <a:stretch>
            <a:fillRect/>
          </a:stretch>
        </p:blipFill>
        <p:spPr bwMode="auto">
          <a:xfrm>
            <a:off x="546100" y="1193800"/>
            <a:ext cx="80645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09E48A-048E-ED1D-CE43-96C1720A375E}"/>
                  </a:ext>
                </a:extLst>
              </p:cNvPr>
              <p:cNvSpPr>
                <a:spLocks noGrp="1"/>
              </p:cNvSpPr>
              <p:nvPr>
                <p:ph idx="1"/>
              </p:nvPr>
            </p:nvSpPr>
            <p:spPr>
              <a:xfrm>
                <a:off x="212103" y="4487159"/>
                <a:ext cx="8229600" cy="656341"/>
              </a:xfrm>
            </p:spPr>
            <p:txBody>
              <a:bodyPr>
                <a:normAutofit fontScale="62500" lnSpcReduction="20000"/>
              </a:bodyPr>
              <a:lstStyle/>
              <a:p>
                <a:pPr marL="0" lvl="0" indent="0">
                  <a:buNone/>
                </a:pPr>
                <a:r>
                  <a:rPr dirty="0"/>
                  <a:t>The most probable values in the 3D distribution are a characteristic velocity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oMath>
                </a14:m>
                <a:r>
                  <a:rPr dirty="0"/>
                  <a:t>) of approximately 250 km/s, a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about 90 degrees, and an azimuthal angle (</a:t>
                </a:r>
                <a14:m>
                  <m:oMath xmlns:m="http://schemas.openxmlformats.org/officeDocument/2006/math">
                    <m:r>
                      <a:rPr>
                        <a:latin typeface="Cambria Math" panose="02040503050406030204" pitchFamily="18" charset="0"/>
                      </a:rPr>
                      <m:t>𝜃</m:t>
                    </m:r>
                  </m:oMath>
                </a14:m>
                <a:r>
                  <a:rPr dirty="0"/>
                  <a:t>) of around 85 degrees.</a:t>
                </a:r>
              </a:p>
            </p:txBody>
          </p:sp>
        </mc:Choice>
        <mc:Fallback xmlns="">
          <p:sp>
            <p:nvSpPr>
              <p:cNvPr id="4" name="Content Placeholder 2">
                <a:extLst>
                  <a:ext uri="{FF2B5EF4-FFF2-40B4-BE49-F238E27FC236}">
                    <a16:creationId xmlns:a16="http://schemas.microsoft.com/office/drawing/2014/main" id="{5809E48A-048E-ED1D-CE43-96C1720A375E}"/>
                  </a:ext>
                </a:extLst>
              </p:cNvPr>
              <p:cNvSpPr>
                <a:spLocks noGrp="1" noRot="1" noChangeAspect="1" noMove="1" noResize="1" noEditPoints="1" noAdjustHandles="1" noChangeArrowheads="1" noChangeShapeType="1" noTextEdit="1"/>
              </p:cNvSpPr>
              <p:nvPr>
                <p:ph idx="1"/>
              </p:nvPr>
            </p:nvSpPr>
            <p:spPr>
              <a:xfrm>
                <a:off x="212103" y="4487159"/>
                <a:ext cx="8229600" cy="656341"/>
              </a:xfrm>
              <a:blipFill>
                <a:blip r:embed="rId3"/>
                <a:stretch>
                  <a:fillRect l="-308" t="-9434"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B2E569-3D83-FB36-6B9C-80DDF2A9C003}"/>
                  </a:ext>
                </a:extLst>
              </p:cNvPr>
              <p:cNvSpPr txBox="1"/>
              <p:nvPr/>
            </p:nvSpPr>
            <p:spPr>
              <a:xfrm>
                <a:off x="4953786" y="1009134"/>
                <a:ext cx="4572000" cy="369332"/>
              </a:xfrm>
              <a:prstGeom prst="rect">
                <a:avLst/>
              </a:prstGeom>
              <a:noFill/>
            </p:spPr>
            <p:txBody>
              <a:bodyPr wrap="square">
                <a:spAutoFit/>
              </a:bodyPr>
              <a:lstStyle/>
              <a:p>
                <a:pPr marL="0" lvl="0" indent="0">
                  <a:buNone/>
                </a:pPr>
                <a14:m>
                  <m:oMath xmlns:m="http://schemas.openxmlformats.org/officeDocument/2006/math">
                    <m:r>
                      <a:rPr lang="ar-AE" smtClean="0">
                        <a:latin typeface="Cambria Math" panose="02040503050406030204" pitchFamily="18" charset="0"/>
                      </a:rPr>
                      <m:t>𝛥</m:t>
                    </m:r>
                    <m:d>
                      <m:dPr>
                        <m:begChr m:val="|"/>
                        <m:endChr m:val="|"/>
                        <m:ctrlPr>
                          <a:rPr lang="ar-AE" i="1">
                            <a:latin typeface="Cambria Math" panose="02040503050406030204" pitchFamily="18" charset="0"/>
                          </a:rPr>
                        </m:ctrlPr>
                      </m:dPr>
                      <m:e>
                        <m:r>
                          <a:rPr lang="ar-AE">
                            <a:latin typeface="Cambria Math" panose="02040503050406030204" pitchFamily="18" charset="0"/>
                          </a:rPr>
                          <m:t>𝐵</m:t>
                        </m:r>
                      </m:e>
                    </m:d>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𝐵</m:t>
                        </m:r>
                      </m:e>
                    </m:d>
                    <m:r>
                      <a:rPr lang="ar-AE">
                        <a:latin typeface="Cambria Math" panose="02040503050406030204" pitchFamily="18" charset="0"/>
                      </a:rPr>
                      <m:t>&gt;0.05</m:t>
                    </m:r>
                  </m:oMath>
                </a14:m>
                <a:r>
                  <a:rPr lang="ar-AE" dirty="0"/>
                  <a:t> </a:t>
                </a:r>
                <a:r>
                  <a:rPr lang="en-US" dirty="0"/>
                  <a:t>or </a:t>
                </a:r>
                <a14:m>
                  <m:oMath xmlns:m="http://schemas.openxmlformats.org/officeDocument/2006/math">
                    <m:r>
                      <a:rPr lang="en-US">
                        <a:latin typeface="Cambria Math" panose="02040503050406030204" pitchFamily="18" charset="0"/>
                      </a:rPr>
                      <m:t>𝜔</m:t>
                    </m:r>
                    <m:r>
                      <a:rPr lang="en-US">
                        <a:latin typeface="Cambria Math" panose="02040503050406030204" pitchFamily="18" charset="0"/>
                      </a:rPr>
                      <m:t>&gt;60°</m:t>
                    </m:r>
                  </m:oMath>
                </a14:m>
                <a:endParaRPr lang="en-US" dirty="0"/>
              </a:p>
            </p:txBody>
          </p:sp>
        </mc:Choice>
        <mc:Fallback xmlns="">
          <p:sp>
            <p:nvSpPr>
              <p:cNvPr id="6" name="TextBox 5">
                <a:extLst>
                  <a:ext uri="{FF2B5EF4-FFF2-40B4-BE49-F238E27FC236}">
                    <a16:creationId xmlns:a16="http://schemas.microsoft.com/office/drawing/2014/main" id="{BEB2E569-3D83-FB36-6B9C-80DDF2A9C003}"/>
                  </a:ext>
                </a:extLst>
              </p:cNvPr>
              <p:cNvSpPr txBox="1">
                <a:spLocks noRot="1" noChangeAspect="1" noMove="1" noResize="1" noEditPoints="1" noAdjustHandles="1" noChangeArrowheads="1" noChangeShapeType="1" noTextEdit="1"/>
              </p:cNvSpPr>
              <p:nvPr/>
            </p:nvSpPr>
            <p:spPr>
              <a:xfrm>
                <a:off x="4953786" y="1009134"/>
                <a:ext cx="4572000" cy="369332"/>
              </a:xfrm>
              <a:prstGeom prst="rect">
                <a:avLst/>
              </a:prstGeom>
              <a:blipFill>
                <a:blip r:embed="rId4"/>
                <a:stretch>
                  <a:fillRect t="-10000" b="-2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DB98F0E-FFE4-ABFF-B2C3-9F991BFCC8AC}"/>
              </a:ext>
            </a:extLst>
          </p:cNvPr>
          <p:cNvSpPr txBox="1"/>
          <p:nvPr/>
        </p:nvSpPr>
        <p:spPr>
          <a:xfrm>
            <a:off x="7143266" y="1378466"/>
            <a:ext cx="4765040" cy="369332"/>
          </a:xfrm>
          <a:prstGeom prst="rect">
            <a:avLst/>
          </a:prstGeom>
          <a:noFill/>
        </p:spPr>
        <p:txBody>
          <a:bodyPr wrap="square">
            <a:spAutoFit/>
          </a:bodyPr>
          <a:lstStyle/>
          <a:p>
            <a:pPr marL="0" lvl="0" indent="0">
              <a:buNone/>
            </a:pPr>
            <a:r>
              <a:rPr lang="en-US" dirty="0"/>
              <a:t>(Liu et al. 2023)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6CAED-FCB7-49D3-F1C4-32E9342AC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822FF-34AF-D907-3F0A-979FF020BE95}"/>
              </a:ext>
            </a:extLst>
          </p:cNvPr>
          <p:cNvSpPr>
            <a:spLocks noGrp="1"/>
          </p:cNvSpPr>
          <p:nvPr>
            <p:ph type="title"/>
          </p:nvPr>
        </p:nvSpPr>
        <p:spPr/>
        <p:txBody>
          <a:bodyPr/>
          <a:lstStyle/>
          <a:p>
            <a:pPr marL="0" lvl="0" indent="0">
              <a:buNone/>
            </a:pPr>
            <a:r>
              <a:t>Examples of Pitch angle scattering</a:t>
            </a:r>
          </a:p>
        </p:txBody>
      </p:sp>
      <p:pic>
        <p:nvPicPr>
          <p:cNvPr id="3" name="Picture 1" descr="../figures/example_tp.png.png">
            <a:extLst>
              <a:ext uri="{FF2B5EF4-FFF2-40B4-BE49-F238E27FC236}">
                <a16:creationId xmlns:a16="http://schemas.microsoft.com/office/drawing/2014/main" id="{F794B3A3-4456-F613-B21A-3577700A3EB6}"/>
              </a:ext>
            </a:extLst>
          </p:cNvPr>
          <p:cNvPicPr>
            <a:picLocks noGrp="1" noChangeAspect="1"/>
          </p:cNvPicPr>
          <p:nvPr/>
        </p:nvPicPr>
        <p:blipFill>
          <a:blip r:embed="rId2"/>
          <a:stretch>
            <a:fillRect/>
          </a:stretch>
        </p:blipFill>
        <p:spPr bwMode="auto">
          <a:xfrm>
            <a:off x="950181" y="1063229"/>
            <a:ext cx="7243638" cy="4066035"/>
          </a:xfrm>
          <a:prstGeom prst="rect">
            <a:avLst/>
          </a:prstGeom>
          <a:noFill/>
          <a:ln w="9525">
            <a:noFill/>
            <a:headEnd/>
            <a:tailEnd/>
          </a:ln>
        </p:spPr>
      </p:pic>
    </p:spTree>
    <p:extLst>
      <p:ext uri="{BB962C8B-B14F-4D97-AF65-F5344CB8AC3E}">
        <p14:creationId xmlns:p14="http://schemas.microsoft.com/office/powerpoint/2010/main" val="833311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Examples of transition matrix</a:t>
            </a:r>
          </a:p>
        </p:txBody>
      </p:sp>
      <p:pic>
        <p:nvPicPr>
          <p:cNvPr id="3" name="Picture 1" descr="../figures/tm/example.png"/>
          <p:cNvPicPr>
            <a:picLocks noGrp="1" noChangeAspect="1"/>
          </p:cNvPicPr>
          <p:nvPr/>
        </p:nvPicPr>
        <p:blipFill>
          <a:blip r:embed="rId2"/>
          <a:srcRect t="1" b="875"/>
          <a:stretch/>
        </p:blipFill>
        <p:spPr bwMode="auto">
          <a:xfrm>
            <a:off x="1294076" y="805764"/>
            <a:ext cx="6555849" cy="4337736"/>
          </a:xfrm>
          <a:prstGeom prst="rect">
            <a:avLst/>
          </a:prstGeom>
          <a:noFill/>
          <a:ln w="9525">
            <a:noFill/>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Pitch angle scattering by typical discontinuity</a:t>
            </a:r>
          </a:p>
        </p:txBody>
      </p:sp>
      <p:pic>
        <p:nvPicPr>
          <p:cNvPr id="3" name="Picture 1" descr="../figures/pa_layout=v_β=47.5_θ=85.png"/>
          <p:cNvPicPr>
            <a:picLocks noGrp="1" noChangeAspect="1"/>
          </p:cNvPicPr>
          <p:nvPr/>
        </p:nvPicPr>
        <p:blipFill>
          <a:blip r:embed="rId2"/>
          <a:stretch>
            <a:fillRect/>
          </a:stretch>
        </p:blipFill>
        <p:spPr bwMode="auto">
          <a:xfrm>
            <a:off x="1590261" y="921302"/>
            <a:ext cx="5605669" cy="4204252"/>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B6EA610-FCA9-A0B2-B0A5-64821E329ED6}"/>
                  </a:ext>
                </a:extLst>
              </p:cNvPr>
              <p:cNvSpPr>
                <a:spLocks noGrp="1"/>
              </p:cNvSpPr>
              <p:nvPr>
                <p:ph idx="1"/>
              </p:nvPr>
            </p:nvSpPr>
            <p:spPr>
              <a:xfrm>
                <a:off x="6777871" y="2403835"/>
                <a:ext cx="2139885" cy="219078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𝜔</m:t>
                          </m:r>
                        </m:e>
                        <m:sub>
                          <m:r>
                            <a:rPr lang="ar-AE">
                              <a:latin typeface="Cambria Math" panose="02040503050406030204" pitchFamily="18" charset="0"/>
                            </a:rPr>
                            <m:t>𝑖𝑛</m:t>
                          </m:r>
                        </m:sub>
                      </m:sSub>
                      <m:r>
                        <a:rPr lang="en-US" b="0" i="1" smtClean="0">
                          <a:latin typeface="Cambria Math" panose="02040503050406030204" pitchFamily="18" charset="0"/>
                        </a:rPr>
                        <m:t>~ 90</m:t>
                      </m:r>
                      <m:r>
                        <m:rPr>
                          <m:nor/>
                        </m:rPr>
                        <a:rPr lang="en-US"/>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𝜃</m:t>
                      </m:r>
                      <m:r>
                        <a:rPr lang="en-US" b="0" i="0" smtClean="0">
                          <a:latin typeface="Cambria Math" panose="02040503050406030204" pitchFamily="18" charset="0"/>
                        </a:rPr>
                        <m:t> ~ 85</m:t>
                      </m:r>
                      <m:r>
                        <m:rPr>
                          <m:nor/>
                        </m:rPr>
                        <a:rPr lang="en-US"/>
                        <m:t>°</m:t>
                      </m:r>
                    </m:oMath>
                  </m:oMathPara>
                </a14:m>
                <a:endParaRPr lang="en-US" dirty="0"/>
              </a:p>
            </p:txBody>
          </p:sp>
        </mc:Choice>
        <mc:Fallback xmlns="">
          <p:sp>
            <p:nvSpPr>
              <p:cNvPr id="4" name="Content Placeholder 2">
                <a:extLst>
                  <a:ext uri="{FF2B5EF4-FFF2-40B4-BE49-F238E27FC236}">
                    <a16:creationId xmlns:a16="http://schemas.microsoft.com/office/drawing/2014/main" id="{7B6EA610-FCA9-A0B2-B0A5-64821E329ED6}"/>
                  </a:ext>
                </a:extLst>
              </p:cNvPr>
              <p:cNvSpPr>
                <a:spLocks noGrp="1" noRot="1" noChangeAspect="1" noMove="1" noResize="1" noEditPoints="1" noAdjustHandles="1" noChangeArrowheads="1" noChangeShapeType="1" noTextEdit="1"/>
              </p:cNvSpPr>
              <p:nvPr>
                <p:ph idx="1"/>
              </p:nvPr>
            </p:nvSpPr>
            <p:spPr>
              <a:xfrm>
                <a:off x="6777871" y="2403835"/>
                <a:ext cx="2139885" cy="2190788"/>
              </a:xfrm>
              <a:blipFill>
                <a:blip r:embed="rId3"/>
                <a:stretch>
                  <a:fillRect/>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a:t>
            </a:r>
            <a:r>
              <a:rPr lang="en-US" dirty="0"/>
              <a:t> for 100 keV particles</a:t>
            </a:r>
            <a:endParaRPr dirty="0"/>
          </a:p>
        </p:txBody>
      </p:sp>
      <p:pic>
        <p:nvPicPr>
          <p:cNvPr id="3" name="Picture 1" descr="../figures/tm/tm_stats_100keV.png"/>
          <p:cNvPicPr>
            <a:picLocks noGrp="1" noChangeAspect="1"/>
          </p:cNvPicPr>
          <p:nvPr/>
        </p:nvPicPr>
        <p:blipFill>
          <a:blip r:embed="rId2"/>
          <a:stretch>
            <a:fillRect/>
          </a:stretch>
        </p:blipFill>
        <p:spPr bwMode="auto">
          <a:xfrm>
            <a:off x="1905262" y="1063229"/>
            <a:ext cx="5333476" cy="3995706"/>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Identification/Detection method</a:t>
            </a:r>
          </a:p>
        </p:txBody>
      </p:sp>
      <p:pic>
        <p:nvPicPr>
          <p:cNvPr id="3" name="Picture 2">
            <a:extLst>
              <a:ext uri="{FF2B5EF4-FFF2-40B4-BE49-F238E27FC236}">
                <a16:creationId xmlns:a16="http://schemas.microsoft.com/office/drawing/2014/main" id="{5D624092-B104-375F-77ED-D0DB6AD965BB}"/>
              </a:ext>
            </a:extLst>
          </p:cNvPr>
          <p:cNvPicPr>
            <a:picLocks noChangeAspect="1"/>
          </p:cNvPicPr>
          <p:nvPr/>
        </p:nvPicPr>
        <p:blipFill>
          <a:blip r:embed="rId3"/>
          <a:stretch>
            <a:fillRect/>
          </a:stretch>
        </p:blipFill>
        <p:spPr>
          <a:xfrm>
            <a:off x="8709" y="1063229"/>
            <a:ext cx="7340600" cy="3289300"/>
          </a:xfrm>
          <a:prstGeom prst="rect">
            <a:avLst/>
          </a:prstGeom>
        </p:spPr>
      </p:pic>
      <p:sp>
        <p:nvSpPr>
          <p:cNvPr id="4" name="TextBox 3">
            <a:extLst>
              <a:ext uri="{FF2B5EF4-FFF2-40B4-BE49-F238E27FC236}">
                <a16:creationId xmlns:a16="http://schemas.microsoft.com/office/drawing/2014/main" id="{05244994-08D9-27AD-8F63-ED9CDC0CE1CC}"/>
              </a:ext>
            </a:extLst>
          </p:cNvPr>
          <p:cNvSpPr txBox="1"/>
          <p:nvPr/>
        </p:nvSpPr>
        <p:spPr>
          <a:xfrm>
            <a:off x="3920862" y="4568189"/>
            <a:ext cx="5082032" cy="369332"/>
          </a:xfrm>
          <a:prstGeom prst="rect">
            <a:avLst/>
          </a:prstGeom>
          <a:noFill/>
        </p:spPr>
        <p:txBody>
          <a:bodyPr wrap="none" rtlCol="0">
            <a:spAutoFit/>
          </a:bodyPr>
          <a:lstStyle/>
          <a:p>
            <a:r>
              <a:rPr lang="en-US" dirty="0"/>
              <a:t>Compared with adjacent intervals without sampling </a:t>
            </a:r>
          </a:p>
        </p:txBody>
      </p:sp>
      <p:sp>
        <p:nvSpPr>
          <p:cNvPr id="5" name="TextBox 4">
            <a:extLst>
              <a:ext uri="{FF2B5EF4-FFF2-40B4-BE49-F238E27FC236}">
                <a16:creationId xmlns:a16="http://schemas.microsoft.com/office/drawing/2014/main" id="{1C911BA2-1E73-3E10-19C5-F00A8BB62076}"/>
              </a:ext>
            </a:extLst>
          </p:cNvPr>
          <p:cNvSpPr txBox="1"/>
          <p:nvPr/>
        </p:nvSpPr>
        <p:spPr>
          <a:xfrm>
            <a:off x="7349309" y="3383390"/>
            <a:ext cx="1322798" cy="461665"/>
          </a:xfrm>
          <a:prstGeom prst="rect">
            <a:avLst/>
          </a:prstGeom>
          <a:noFill/>
        </p:spPr>
        <p:txBody>
          <a:bodyPr wrap="none" rtlCol="0">
            <a:spAutoFit/>
          </a:bodyPr>
          <a:lstStyle/>
          <a:p>
            <a:r>
              <a:rPr lang="en-US" sz="2400" b="1" i="1" dirty="0"/>
              <a:t>Liu</a:t>
            </a:r>
            <a:r>
              <a:rPr lang="en-US" altLang="zh-CN" sz="2400" b="1" i="1" dirty="0"/>
              <a:t>,</a:t>
            </a:r>
            <a:r>
              <a:rPr lang="zh-CN" altLang="en-US" sz="2400" b="1" i="1" dirty="0"/>
              <a:t> </a:t>
            </a:r>
            <a:r>
              <a:rPr lang="en-US" altLang="zh-CN" sz="2400" b="1" i="1" dirty="0"/>
              <a:t>2022</a:t>
            </a:r>
            <a:endParaRPr lang="en-US" sz="2400" b="1" i="1" dirty="0"/>
          </a:p>
        </p:txBody>
      </p:sp>
      <p:pic>
        <p:nvPicPr>
          <p:cNvPr id="6" name="Picture 5">
            <a:extLst>
              <a:ext uri="{FF2B5EF4-FFF2-40B4-BE49-F238E27FC236}">
                <a16:creationId xmlns:a16="http://schemas.microsoft.com/office/drawing/2014/main" id="{B94BCD7C-C0C9-19DF-7B9D-16DDC1D6BB66}"/>
              </a:ext>
            </a:extLst>
          </p:cNvPr>
          <p:cNvPicPr>
            <a:picLocks noChangeAspect="1"/>
          </p:cNvPicPr>
          <p:nvPr/>
        </p:nvPicPr>
        <p:blipFill rotWithShape="1">
          <a:blip r:embed="rId4"/>
          <a:srcRect r="1987" b="72269"/>
          <a:stretch/>
        </p:blipFill>
        <p:spPr>
          <a:xfrm>
            <a:off x="457200" y="4376145"/>
            <a:ext cx="3307488" cy="7673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 for different particle energies</a:t>
            </a:r>
          </a:p>
        </p:txBody>
      </p:sp>
      <p:pic>
        <p:nvPicPr>
          <p:cNvPr id="3" name="Picture 1" descr="../figures/tm_stats_vPs.png"/>
          <p:cNvPicPr>
            <a:picLocks noGrp="1" noChangeAspect="1"/>
          </p:cNvPicPr>
          <p:nvPr/>
        </p:nvPicPr>
        <p:blipFill>
          <a:blip r:embed="rId2"/>
          <a:stretch>
            <a:fillRect/>
          </a:stretch>
        </p:blipFill>
        <p:spPr bwMode="auto">
          <a:xfrm>
            <a:off x="1706251" y="844877"/>
            <a:ext cx="5731497" cy="4298623"/>
          </a:xfrm>
          <a:prstGeom prst="rect">
            <a:avLst/>
          </a:prstGeom>
          <a:noFill/>
          <a:ln w="9525">
            <a:noFill/>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4C0D-E523-F40C-A22B-4165AC114813}"/>
              </a:ext>
            </a:extLst>
          </p:cNvPr>
          <p:cNvSpPr>
            <a:spLocks noGrp="1"/>
          </p:cNvSpPr>
          <p:nvPr>
            <p:ph type="title"/>
          </p:nvPr>
        </p:nvSpPr>
        <p:spPr/>
        <p:txBody>
          <a:bodyPr>
            <a:normAutofit fontScale="90000"/>
          </a:bodyPr>
          <a:lstStyle/>
          <a:p>
            <a:r>
              <a:rPr lang="en-US" dirty="0"/>
              <a:t>Pitch angle scattering by multiple discontinuities</a:t>
            </a:r>
          </a:p>
        </p:txBody>
      </p:sp>
      <p:pic>
        <p:nvPicPr>
          <p:cNvPr id="1026" name="Picture 2">
            <a:extLst>
              <a:ext uri="{FF2B5EF4-FFF2-40B4-BE49-F238E27FC236}">
                <a16:creationId xmlns:a16="http://schemas.microsoft.com/office/drawing/2014/main" id="{5333FC84-8CEE-335C-5096-E6A960F072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1343" y="914399"/>
            <a:ext cx="56388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330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8B57-6F58-FA6F-2F13-E25188BE9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18FA9-1464-E903-0789-442458C4DBDA}"/>
              </a:ext>
            </a:extLst>
          </p:cNvPr>
          <p:cNvSpPr>
            <a:spLocks noGrp="1"/>
          </p:cNvSpPr>
          <p:nvPr>
            <p:ph type="title"/>
          </p:nvPr>
        </p:nvSpPr>
        <p:spPr/>
        <p:txBody>
          <a:bodyPr/>
          <a:lstStyle/>
          <a:p>
            <a:pPr marL="0" lvl="0" indent="0">
              <a:buNone/>
            </a:pPr>
            <a:r>
              <a:t>Conclusion</a:t>
            </a:r>
          </a:p>
        </p:txBody>
      </p:sp>
      <p:sp>
        <p:nvSpPr>
          <p:cNvPr id="3" name="Content Placeholder 2">
            <a:extLst>
              <a:ext uri="{FF2B5EF4-FFF2-40B4-BE49-F238E27FC236}">
                <a16:creationId xmlns:a16="http://schemas.microsoft.com/office/drawing/2014/main" id="{8E903C5E-DD7F-7BC9-2376-900054F66685}"/>
              </a:ext>
            </a:extLst>
          </p:cNvPr>
          <p:cNvSpPr>
            <a:spLocks noGrp="1"/>
          </p:cNvSpPr>
          <p:nvPr>
            <p:ph idx="1"/>
          </p:nvPr>
        </p:nvSpPr>
        <p:spPr>
          <a:xfrm>
            <a:off x="457200" y="1200151"/>
            <a:ext cx="8229600" cy="3846634"/>
          </a:xfrm>
        </p:spPr>
        <p:txBody>
          <a:bodyPr>
            <a:normAutofit/>
          </a:bodyPr>
          <a:lstStyle/>
          <a:p>
            <a:pPr lvl="0"/>
            <a:r>
              <a:rPr lang="en-US" dirty="0"/>
              <a:t>Solar wind discontinuities are important coherent structures in the solar wind that can effectively scatter energetic ions.</a:t>
            </a:r>
          </a:p>
          <a:p>
            <a:pPr lvl="0"/>
            <a:endParaRPr lang="en-US" dirty="0"/>
          </a:p>
          <a:p>
            <a:r>
              <a:rPr lang="en-US" dirty="0"/>
              <a:t>Multiple pitch angle scattering </a:t>
            </a:r>
            <a:r>
              <a:rPr lang="en-US"/>
              <a:t>would regularize </a:t>
            </a:r>
            <a:r>
              <a:rPr lang="en-US" dirty="0"/>
              <a:t>magnetic </a:t>
            </a:r>
            <a:r>
              <a:rPr lang="en-US"/>
              <a:t>moments distribution.</a:t>
            </a:r>
            <a:endParaRPr lang="en-US" dirty="0"/>
          </a:p>
        </p:txBody>
      </p:sp>
    </p:spTree>
    <p:extLst>
      <p:ext uri="{BB962C8B-B14F-4D97-AF65-F5344CB8AC3E}">
        <p14:creationId xmlns:p14="http://schemas.microsoft.com/office/powerpoint/2010/main" val="144178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normAutofit lnSpcReduction="10000"/>
          </a:bodyPr>
          <a:lstStyle/>
          <a:p>
            <a:pPr marL="0" lvl="0" indent="0">
              <a:buNone/>
            </a:pPr>
            <a:r>
              <a:t>Hudson, P. D. 1970. “Discontinuities in an Anisotropic Plasma and Their Identification in the Solar Wind.” </a:t>
            </a:r>
            <a:r>
              <a:rPr i="1"/>
              <a:t>Planetary and Space Science</a:t>
            </a:r>
            <a:r>
              <a:t> 18 (11): 1611–22. </a:t>
            </a:r>
            <a:r>
              <a:rPr>
                <a:hlinkClick r:id="rId2"/>
              </a:rPr>
              <a:t>https://doi.org/10.1016/0032-0633(70)90036-X</a:t>
            </a:r>
            <a:r>
              <a:t>.</a:t>
            </a:r>
          </a:p>
          <a:p>
            <a:pPr marL="0" lvl="0" indent="0">
              <a:buNone/>
            </a:pPr>
            <a:r>
              <a:t>Perrone, Denise, D Stansby, T S Horbury, and L Matteini. 2019. “Radial Evolution of the Solar Wind in Pure High-Speed Streams: HELIOS Revised Observations.” </a:t>
            </a:r>
            <a:r>
              <a:rPr i="1"/>
              <a:t>Monthly Notices of the Royal Astronomical Society</a:t>
            </a:r>
            <a:r>
              <a:t> 483 (3): 3730–37. </a:t>
            </a:r>
            <a:r>
              <a:rPr>
                <a:hlinkClick r:id="rId3"/>
              </a:rPr>
              <a:t>https://doi.org/10.1093/mnras/sty3348</a:t>
            </a:r>
            <a: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Properties of discontinuities</a:t>
            </a:r>
          </a:p>
        </p:txBody>
      </p:sp>
      <p:pic>
        <p:nvPicPr>
          <p:cNvPr id="3" name="Picture 1" descr="../figures/examples/psp_e2_example.png"/>
          <p:cNvPicPr>
            <a:picLocks noGrp="1" noChangeAspect="1"/>
          </p:cNvPicPr>
          <p:nvPr/>
        </p:nvPicPr>
        <p:blipFill>
          <a:blip r:embed="rId3"/>
          <a:stretch>
            <a:fillRect/>
          </a:stretch>
        </p:blipFill>
        <p:spPr bwMode="auto">
          <a:xfrm>
            <a:off x="148948" y="1063229"/>
            <a:ext cx="6009286" cy="2742417"/>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B1D3E4-86EA-6E4D-517E-38F4B0AE6F67}"/>
                  </a:ext>
                </a:extLst>
              </p:cNvPr>
              <p:cNvSpPr txBox="1"/>
              <p:nvPr/>
            </p:nvSpPr>
            <p:spPr>
              <a:xfrm>
                <a:off x="351608" y="3924232"/>
                <a:ext cx="5603966" cy="1200329"/>
              </a:xfrm>
              <a:prstGeom prst="rect">
                <a:avLst/>
              </a:prstGeom>
              <a:noFill/>
            </p:spPr>
            <p:txBody>
              <a:bodyPr wrap="square">
                <a:spAutoFit/>
              </a:bodyPr>
              <a:lstStyle/>
              <a:p>
                <a:pPr marL="0" lvl="0" indent="0">
                  <a:buNone/>
                </a:pPr>
                <a:r>
                  <a:rPr lang="en-US" dirty="0"/>
                  <a:t>Every discontinuity’s </a:t>
                </a:r>
                <a14:m>
                  <m:oMath xmlns:m="http://schemas.openxmlformats.org/officeDocument/2006/math">
                    <m:r>
                      <a:rPr lang="en-US">
                        <a:latin typeface="Cambria Math" panose="02040503050406030204" pitchFamily="18" charset="0"/>
                      </a:rPr>
                      <m:t>𝑙</m:t>
                    </m:r>
                  </m:oMath>
                </a14:m>
                <a:r>
                  <a:rPr lang="en-US" dirty="0"/>
                  <a:t> component is fitted by a </a:t>
                </a:r>
                <a14:m>
                  <m:oMath xmlns:m="http://schemas.openxmlformats.org/officeDocument/2006/math">
                    <m:r>
                      <m:rPr>
                        <m:sty m:val="p"/>
                      </m:rPr>
                      <a:rPr lang="en-US" smtClean="0">
                        <a:solidFill>
                          <a:srgbClr val="FF0000"/>
                        </a:solidFill>
                        <a:latin typeface="Cambria Math" panose="02040503050406030204" pitchFamily="18" charset="0"/>
                      </a:rPr>
                      <m:t>tanh</m:t>
                    </m:r>
                  </m:oMath>
                </a14:m>
                <a:r>
                  <a:rPr lang="en-US" dirty="0"/>
                  <a:t> (logistic) function.</a:t>
                </a:r>
              </a:p>
              <a:p>
                <a:pPr marL="0" lvl="0" indent="0">
                  <a:buNone/>
                </a:pPr>
                <a:endParaRPr lang="en-US" dirty="0"/>
              </a:p>
              <a:p>
                <a:pPr marL="0" lvl="0" indent="0">
                  <a:buNone/>
                </a:pPr>
                <a:r>
                  <a:rPr lang="en-US" dirty="0"/>
                  <a:t>Combined with plasma data (</a:t>
                </a:r>
                <a14:m>
                  <m:oMath xmlns:m="http://schemas.openxmlformats.org/officeDocument/2006/math">
                    <m:r>
                      <a:rPr lang="en-US">
                        <a:latin typeface="Cambria Math" panose="02040503050406030204" pitchFamily="18" charset="0"/>
                      </a:rPr>
                      <m:t>𝑛</m:t>
                    </m:r>
                  </m:oMath>
                </a14:m>
                <a:r>
                  <a:rPr lang="en-US" dirty="0"/>
                  <a:t>, </a:t>
                </a:r>
                <a14:m>
                  <m:oMath xmlns:m="http://schemas.openxmlformats.org/officeDocument/2006/math">
                    <m:r>
                      <a:rPr lang="en-US">
                        <a:latin typeface="Cambria Math" panose="02040503050406030204" pitchFamily="18" charset="0"/>
                      </a:rPr>
                      <m:t>𝑣</m:t>
                    </m:r>
                  </m:oMath>
                </a14:m>
                <a:r>
                  <a:rPr lang="en-US" dirty="0"/>
                  <a:t>, </a:t>
                </a:r>
                <a14:m>
                  <m:oMath xmlns:m="http://schemas.openxmlformats.org/officeDocument/2006/math">
                    <m:r>
                      <a:rPr lang="en-US">
                        <a:latin typeface="Cambria Math" panose="02040503050406030204" pitchFamily="18" charset="0"/>
                      </a:rPr>
                      <m:t>𝑇</m:t>
                    </m:r>
                  </m:oMath>
                </a14:m>
                <a:r>
                  <a:rPr lang="en-US" dirty="0"/>
                  <a:t>)</a:t>
                </a:r>
              </a:p>
            </p:txBody>
          </p:sp>
        </mc:Choice>
        <mc:Fallback xmlns="">
          <p:sp>
            <p:nvSpPr>
              <p:cNvPr id="4" name="TextBox 3">
                <a:extLst>
                  <a:ext uri="{FF2B5EF4-FFF2-40B4-BE49-F238E27FC236}">
                    <a16:creationId xmlns:a16="http://schemas.microsoft.com/office/drawing/2014/main" id="{B9B1D3E4-86EA-6E4D-517E-38F4B0AE6F67}"/>
                  </a:ext>
                </a:extLst>
              </p:cNvPr>
              <p:cNvSpPr txBox="1">
                <a:spLocks noRot="1" noChangeAspect="1" noMove="1" noResize="1" noEditPoints="1" noAdjustHandles="1" noChangeArrowheads="1" noChangeShapeType="1" noTextEdit="1"/>
              </p:cNvSpPr>
              <p:nvPr/>
            </p:nvSpPr>
            <p:spPr>
              <a:xfrm>
                <a:off x="351608" y="3924232"/>
                <a:ext cx="5603966" cy="1200329"/>
              </a:xfrm>
              <a:prstGeom prst="rect">
                <a:avLst/>
              </a:prstGeom>
              <a:blipFill>
                <a:blip r:embed="rId4"/>
                <a:stretch>
                  <a:fillRect l="-905" t="-3158"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5785CC-BF8C-6FFC-C2EF-EA320323EF03}"/>
                  </a:ext>
                </a:extLst>
              </p:cNvPr>
              <p:cNvSpPr txBox="1"/>
              <p:nvPr/>
            </p:nvSpPr>
            <p:spPr>
              <a:xfrm>
                <a:off x="6321068" y="1750993"/>
                <a:ext cx="2202897" cy="1200329"/>
              </a:xfrm>
              <a:prstGeom prst="rect">
                <a:avLst/>
              </a:prstGeom>
              <a:noFill/>
            </p:spPr>
            <p:txBody>
              <a:bodyPr wrap="square">
                <a:spAutoFit/>
              </a:bodyPr>
              <a:lstStyle/>
              <a:p>
                <a:pPr marL="0" lvl="0" indent="0">
                  <a:buNone/>
                </a:pPr>
                <a14:m>
                  <m:oMath xmlns:m="http://schemas.openxmlformats.org/officeDocument/2006/math">
                    <m:r>
                      <a:rPr lang="en-US" smtClean="0">
                        <a:latin typeface="Cambria Math" panose="02040503050406030204" pitchFamily="18" charset="0"/>
                      </a:rPr>
                      <m:t>𝐿</m:t>
                    </m:r>
                  </m:oMath>
                </a14:m>
                <a:r>
                  <a:rPr lang="en-US" dirty="0"/>
                  <a:t>: thickness</a:t>
                </a:r>
              </a:p>
              <a:p>
                <a:pPr marL="0" lvl="0" indent="0">
                  <a:buNone/>
                </a:pPr>
                <a:endParaRPr lang="en-US" dirty="0"/>
              </a:p>
              <a:p>
                <a:pPr lvl="0"/>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0</m:t>
                        </m:r>
                      </m:sub>
                    </m:sSub>
                  </m:oMath>
                </a14:m>
                <a:r>
                  <a:rPr lang="ar-AE" dirty="0"/>
                  <a:t>: </a:t>
                </a:r>
                <a:r>
                  <a:rPr lang="en-US" dirty="0"/>
                  <a:t>maximum current density</a:t>
                </a:r>
              </a:p>
            </p:txBody>
          </p:sp>
        </mc:Choice>
        <mc:Fallback xmlns="">
          <p:sp>
            <p:nvSpPr>
              <p:cNvPr id="6" name="TextBox 5">
                <a:extLst>
                  <a:ext uri="{FF2B5EF4-FFF2-40B4-BE49-F238E27FC236}">
                    <a16:creationId xmlns:a16="http://schemas.microsoft.com/office/drawing/2014/main" id="{DE5785CC-BF8C-6FFC-C2EF-EA320323EF03}"/>
                  </a:ext>
                </a:extLst>
              </p:cNvPr>
              <p:cNvSpPr txBox="1">
                <a:spLocks noRot="1" noChangeAspect="1" noMove="1" noResize="1" noEditPoints="1" noAdjustHandles="1" noChangeArrowheads="1" noChangeShapeType="1" noTextEdit="1"/>
              </p:cNvSpPr>
              <p:nvPr/>
            </p:nvSpPr>
            <p:spPr>
              <a:xfrm>
                <a:off x="6321068" y="1750993"/>
                <a:ext cx="2202897" cy="1200329"/>
              </a:xfrm>
              <a:prstGeom prst="rect">
                <a:avLst/>
              </a:prstGeom>
              <a:blipFill>
                <a:blip r:embed="rId5"/>
                <a:stretch>
                  <a:fillRect l="-2286" t="-2083" r="-2286"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753182-C899-923C-ADA1-9F05E32970CE}"/>
                  </a:ext>
                </a:extLst>
              </p:cNvPr>
              <p:cNvSpPr txBox="1"/>
              <p:nvPr/>
            </p:nvSpPr>
            <p:spPr>
              <a:xfrm>
                <a:off x="6158234" y="3916390"/>
                <a:ext cx="3165381" cy="1200329"/>
              </a:xfrm>
              <a:prstGeom prst="rect">
                <a:avLst/>
              </a:prstGeom>
              <a:noFill/>
            </p:spPr>
            <p:txBody>
              <a:bodyPr wrap="square">
                <a:spAutoFit/>
              </a:bodyPr>
              <a:lstStyle/>
              <a:p>
                <a:pPr marL="0" lvl="0" indent="0">
                  <a:buNone/>
                </a:pPr>
                <a:r>
                  <a:rPr lang="en-US" dirty="0"/>
                  <a:t>Local plasma parameters:</a:t>
                </a:r>
              </a:p>
              <a:p>
                <a:pPr marL="285750" lvl="0" indent="-285750">
                  <a:buFontTx/>
                  <a:buChar char="-"/>
                </a:pP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oMath>
                </a14:m>
                <a:r>
                  <a:rPr lang="ar-AE" dirty="0"/>
                  <a:t> (</a:t>
                </a:r>
                <a:r>
                  <a:rPr lang="en-US" dirty="0"/>
                  <a:t>ion inertial length) </a:t>
                </a:r>
                <a:br>
                  <a:rPr lang="en-US" dirty="0"/>
                </a:br>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𝑟</m:t>
                        </m:r>
                      </m:e>
                      <m:sub>
                        <m:r>
                          <a:rPr lang="ar-AE">
                            <a:latin typeface="Cambria Math" panose="02040503050406030204" pitchFamily="18" charset="0"/>
                          </a:rPr>
                          <m:t>𝑖</m:t>
                        </m:r>
                      </m:sub>
                    </m:sSub>
                  </m:oMath>
                </a14:m>
                <a:r>
                  <a:rPr lang="ar-AE" dirty="0"/>
                  <a:t> (</a:t>
                </a:r>
                <a:r>
                  <a:rPr lang="en-US" dirty="0"/>
                  <a:t>ion gyro-radius)</a:t>
                </a:r>
              </a:p>
              <a:p>
                <a:pPr marL="285750" lvl="0" indent="-285750">
                  <a:buFontTx/>
                  <a:buChar char="-"/>
                </a:pP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𝐴</m:t>
                        </m:r>
                      </m:sub>
                    </m:sSub>
                  </m:oMath>
                </a14:m>
                <a:r>
                  <a:rPr lang="ar-AE" dirty="0"/>
                  <a:t> (</a:t>
                </a:r>
                <a:r>
                  <a:rPr lang="en-US" dirty="0"/>
                  <a:t>Alfven current density)</a:t>
                </a:r>
              </a:p>
            </p:txBody>
          </p:sp>
        </mc:Choice>
        <mc:Fallback xmlns="">
          <p:sp>
            <p:nvSpPr>
              <p:cNvPr id="8" name="TextBox 7">
                <a:extLst>
                  <a:ext uri="{FF2B5EF4-FFF2-40B4-BE49-F238E27FC236}">
                    <a16:creationId xmlns:a16="http://schemas.microsoft.com/office/drawing/2014/main" id="{9A753182-C899-923C-ADA1-9F05E32970CE}"/>
                  </a:ext>
                </a:extLst>
              </p:cNvPr>
              <p:cNvSpPr txBox="1">
                <a:spLocks noRot="1" noChangeAspect="1" noMove="1" noResize="1" noEditPoints="1" noAdjustHandles="1" noChangeArrowheads="1" noChangeShapeType="1" noTextEdit="1"/>
              </p:cNvSpPr>
              <p:nvPr/>
            </p:nvSpPr>
            <p:spPr>
              <a:xfrm>
                <a:off x="6158234" y="3916390"/>
                <a:ext cx="3165381" cy="1200329"/>
              </a:xfrm>
              <a:prstGeom prst="rect">
                <a:avLst/>
              </a:prstGeom>
              <a:blipFill>
                <a:blip r:embed="rId6"/>
                <a:stretch>
                  <a:fillRect l="-1600" t="-2105" b="-842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Identification method (continued)</a:t>
            </a:r>
          </a:p>
        </p:txBody>
      </p:sp>
      <p:pic>
        <p:nvPicPr>
          <p:cNvPr id="10" name="Picture 9" descr="A graph of different colored lines&#10;&#10;Description automatically generated with medium confidence">
            <a:extLst>
              <a:ext uri="{FF2B5EF4-FFF2-40B4-BE49-F238E27FC236}">
                <a16:creationId xmlns:a16="http://schemas.microsoft.com/office/drawing/2014/main" id="{C65F606A-CFE0-A3AD-5264-8C51B5765F3B}"/>
              </a:ext>
            </a:extLst>
          </p:cNvPr>
          <p:cNvPicPr>
            <a:picLocks noChangeAspect="1"/>
          </p:cNvPicPr>
          <p:nvPr/>
        </p:nvPicPr>
        <p:blipFill>
          <a:blip r:embed="rId3"/>
          <a:stretch>
            <a:fillRect/>
          </a:stretch>
        </p:blipFill>
        <p:spPr>
          <a:xfrm>
            <a:off x="3834070" y="1063229"/>
            <a:ext cx="5324576" cy="3993432"/>
          </a:xfrm>
          <a:prstGeom prst="rect">
            <a:avLst/>
          </a:prstGeom>
        </p:spPr>
      </p:pic>
      <p:sp>
        <p:nvSpPr>
          <p:cNvPr id="12" name="TextBox 11">
            <a:extLst>
              <a:ext uri="{FF2B5EF4-FFF2-40B4-BE49-F238E27FC236}">
                <a16:creationId xmlns:a16="http://schemas.microsoft.com/office/drawing/2014/main" id="{7EE3D25A-C5D4-C8E1-9534-36E5FC1CD7D2}"/>
              </a:ext>
            </a:extLst>
          </p:cNvPr>
          <p:cNvSpPr txBox="1"/>
          <p:nvPr/>
        </p:nvSpPr>
        <p:spPr>
          <a:xfrm>
            <a:off x="5696936" y="902363"/>
            <a:ext cx="1126014" cy="369332"/>
          </a:xfrm>
          <a:prstGeom prst="rect">
            <a:avLst/>
          </a:prstGeom>
          <a:noFill/>
        </p:spPr>
        <p:txBody>
          <a:bodyPr wrap="none" rtlCol="0">
            <a:spAutoFit/>
          </a:bodyPr>
          <a:lstStyle/>
          <a:p>
            <a:r>
              <a:rPr lang="en-US" b="1" i="1" dirty="0"/>
              <a:t>Tau effect</a:t>
            </a:r>
          </a:p>
        </p:txBody>
      </p:sp>
      <p:pic>
        <p:nvPicPr>
          <p:cNvPr id="8" name="Picture 7">
            <a:extLst>
              <a:ext uri="{FF2B5EF4-FFF2-40B4-BE49-F238E27FC236}">
                <a16:creationId xmlns:a16="http://schemas.microsoft.com/office/drawing/2014/main" id="{7DFF1D6C-CAEE-1001-C802-AC0829510D32}"/>
              </a:ext>
            </a:extLst>
          </p:cNvPr>
          <p:cNvPicPr>
            <a:picLocks noChangeAspect="1"/>
          </p:cNvPicPr>
          <p:nvPr/>
        </p:nvPicPr>
        <p:blipFill>
          <a:blip r:embed="rId4"/>
          <a:stretch>
            <a:fillRect/>
          </a:stretch>
        </p:blipFill>
        <p:spPr>
          <a:xfrm>
            <a:off x="0" y="1111086"/>
            <a:ext cx="4030317" cy="4030317"/>
          </a:xfrm>
          <a:prstGeom prst="rect">
            <a:avLst/>
          </a:prstGeom>
        </p:spPr>
      </p:pic>
      <p:sp>
        <p:nvSpPr>
          <p:cNvPr id="11" name="TextBox 10">
            <a:extLst>
              <a:ext uri="{FF2B5EF4-FFF2-40B4-BE49-F238E27FC236}">
                <a16:creationId xmlns:a16="http://schemas.microsoft.com/office/drawing/2014/main" id="{7E131A08-F9D1-C0F2-4B35-07F72E6E28A9}"/>
              </a:ext>
            </a:extLst>
          </p:cNvPr>
          <p:cNvSpPr txBox="1"/>
          <p:nvPr/>
        </p:nvSpPr>
        <p:spPr>
          <a:xfrm>
            <a:off x="893023" y="902363"/>
            <a:ext cx="2284343" cy="369332"/>
          </a:xfrm>
          <a:prstGeom prst="rect">
            <a:avLst/>
          </a:prstGeom>
          <a:noFill/>
        </p:spPr>
        <p:txBody>
          <a:bodyPr wrap="none" rtlCol="0">
            <a:spAutoFit/>
          </a:bodyPr>
          <a:lstStyle/>
          <a:p>
            <a:r>
              <a:rPr lang="en-US" b="1" i="1" dirty="0"/>
              <a:t>Time resolution effect</a:t>
            </a:r>
          </a:p>
        </p:txBody>
      </p:sp>
    </p:spTree>
    <p:extLst>
      <p:ext uri="{BB962C8B-B14F-4D97-AF65-F5344CB8AC3E}">
        <p14:creationId xmlns:p14="http://schemas.microsoft.com/office/powerpoint/2010/main" val="341011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87F9-4460-9147-F665-8BAB673A3594}"/>
              </a:ext>
            </a:extLst>
          </p:cNvPr>
          <p:cNvSpPr>
            <a:spLocks noGrp="1"/>
          </p:cNvSpPr>
          <p:nvPr>
            <p:ph type="title"/>
          </p:nvPr>
        </p:nvSpPr>
        <p:spPr/>
        <p:txBody>
          <a:bodyPr>
            <a:normAutofit/>
          </a:bodyPr>
          <a:lstStyle/>
          <a:p>
            <a:r>
              <a:rPr lang="en-US" dirty="0"/>
              <a:t>JUNO Observations in the Outer Heliosphere</a:t>
            </a:r>
          </a:p>
        </p:txBody>
      </p:sp>
      <p:sp>
        <p:nvSpPr>
          <p:cNvPr id="3" name="Text Placeholder 2">
            <a:extLst>
              <a:ext uri="{FF2B5EF4-FFF2-40B4-BE49-F238E27FC236}">
                <a16:creationId xmlns:a16="http://schemas.microsoft.com/office/drawing/2014/main" id="{39BA88D1-6D6F-923F-C86A-09B9D8706BC4}"/>
              </a:ext>
            </a:extLst>
          </p:cNvPr>
          <p:cNvSpPr>
            <a:spLocks noGrp="1"/>
          </p:cNvSpPr>
          <p:nvPr>
            <p:ph type="body" idx="1"/>
          </p:nvPr>
        </p:nvSpPr>
        <p:spPr/>
        <p:txBody>
          <a:bodyPr/>
          <a:lstStyle/>
          <a:p>
            <a:r>
              <a:rPr lang="en-US" dirty="0"/>
              <a:t>Part One</a:t>
            </a:r>
          </a:p>
        </p:txBody>
      </p:sp>
      <p:pic>
        <p:nvPicPr>
          <p:cNvPr id="4" name="Picture 2" descr="I love my job. Where do you work? Nowhere.">
            <a:extLst>
              <a:ext uri="{FF2B5EF4-FFF2-40B4-BE49-F238E27FC236}">
                <a16:creationId xmlns:a16="http://schemas.microsoft.com/office/drawing/2014/main" id="{29ABB314-92FE-9FB0-E53A-E299C81B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19" y="363557"/>
            <a:ext cx="2443394" cy="160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2939</TotalTime>
  <Words>3175</Words>
  <Application>Microsoft Macintosh PowerPoint</Application>
  <PresentationFormat>On-screen Show (16:9)</PresentationFormat>
  <Paragraphs>335</Paragraphs>
  <Slides>63</Slides>
  <Notes>23</Notes>
  <HiddenSlides>2</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-apple-system</vt:lpstr>
      <vt:lpstr>MJXc-TeX-main-R</vt:lpstr>
      <vt:lpstr>Aptos</vt:lpstr>
      <vt:lpstr>Arial</vt:lpstr>
      <vt:lpstr>Calibri</vt:lpstr>
      <vt:lpstr>Cambria Math</vt:lpstr>
      <vt:lpstr>Gill Sans SemiBold</vt:lpstr>
      <vt:lpstr>Helvetica Neue</vt:lpstr>
      <vt:lpstr>Menlo</vt:lpstr>
      <vt:lpstr>Office Theme</vt:lpstr>
      <vt:lpstr>Current Sheets in the Solar Wind:  JUNO and PSP Observations</vt:lpstr>
      <vt:lpstr>Current Sheets (AKA Solar wind discontinuities)</vt:lpstr>
      <vt:lpstr>Examples of discontinuities</vt:lpstr>
      <vt:lpstr>Formation of SWD</vt:lpstr>
      <vt:lpstr>Motivation</vt:lpstr>
      <vt:lpstr>Identification/Detection method</vt:lpstr>
      <vt:lpstr>Properties of discontinuities</vt:lpstr>
      <vt:lpstr>Identification method (continued)</vt:lpstr>
      <vt:lpstr>JUNO Observations in the Outer Heliosphere</vt:lpstr>
      <vt:lpstr>Juno Orbit</vt:lpstr>
      <vt:lpstr>Overview</vt:lpstr>
      <vt:lpstr>Temporal variations of SWDs</vt:lpstr>
      <vt:lpstr>Temporal variations of SWDs</vt:lpstr>
      <vt:lpstr>Temporal variations of SWDs</vt:lpstr>
      <vt:lpstr>Temporal variations of SWDs</vt:lpstr>
      <vt:lpstr>Dataset</vt:lpstr>
      <vt:lpstr>Results - Occurrence rate</vt:lpstr>
      <vt:lpstr>Results - Current density and thickness</vt:lpstr>
      <vt:lpstr>Conclusion</vt:lpstr>
      <vt:lpstr>Parker Solar Probe Observations Observations in the Inner Heliosphere</vt:lpstr>
      <vt:lpstr>Alignment: orbits</vt:lpstr>
      <vt:lpstr>High-speed solar wind radial evolution</vt:lpstr>
      <vt:lpstr>Comparison of discontinuities properties</vt:lpstr>
      <vt:lpstr>Effect of alignment on discontinuity properties</vt:lpstr>
      <vt:lpstr>Effect of alignment on discontinuity properties</vt:lpstr>
      <vt:lpstr>Pressure balance across discontinuities</vt:lpstr>
      <vt:lpstr>Comparison of Alfven and plasma speed change</vt:lpstr>
      <vt:lpstr>Pressure balance across discontinuities for anisotropic plasma</vt:lpstr>
      <vt:lpstr>Estimated anisotropy</vt:lpstr>
      <vt:lpstr>Anisotropy Observations</vt:lpstr>
      <vt:lpstr>Conclusion</vt:lpstr>
      <vt:lpstr>Multifluid model of a one-dimensional steady state force-free current sheet</vt:lpstr>
      <vt:lpstr>Theory - previous art</vt:lpstr>
      <vt:lpstr>PowerPoint Presentation</vt:lpstr>
      <vt:lpstr>PowerPoint Presentation</vt:lpstr>
      <vt:lpstr>Theory - previous art</vt:lpstr>
      <vt:lpstr>Plasma-Field Equations</vt:lpstr>
      <vt:lpstr>Multi-fluid collisionless plasma model in a nutshell</vt:lpstr>
      <vt:lpstr>To much, let’s simplify</vt:lpstr>
      <vt:lpstr>To much, let’s simplify</vt:lpstr>
      <vt:lpstr>After all the simplifications</vt:lpstr>
      <vt:lpstr>PowerPoint Presentation</vt:lpstr>
      <vt:lpstr>PowerPoint Presentation</vt:lpstr>
      <vt:lpstr>Solutions</vt:lpstr>
      <vt:lpstr>Beutiful moment - solutions</vt:lpstr>
      <vt:lpstr>Symmetric case</vt:lpstr>
      <vt:lpstr>Asymmetric case</vt:lpstr>
      <vt:lpstr>Velocity profile - effect of multiple fluids</vt:lpstr>
      <vt:lpstr>Alfvénicity</vt:lpstr>
      <vt:lpstr>Asymptotic velocity</vt:lpstr>
      <vt:lpstr>Conclusion</vt:lpstr>
      <vt:lpstr>Ion scattering by solar wind discontinuities</vt:lpstr>
      <vt:lpstr>Introduction</vt:lpstr>
      <vt:lpstr>Test particle simulations</vt:lpstr>
      <vt:lpstr>Parameters</vt:lpstr>
      <vt:lpstr>Examples of Pitch angle scattering</vt:lpstr>
      <vt:lpstr>Examples of transition matrix</vt:lpstr>
      <vt:lpstr>Pitch angle scattering by typical discontinuity</vt:lpstr>
      <vt:lpstr>Transition matrix for 100 keV particles</vt:lpstr>
      <vt:lpstr>Transition matrix for different particle energies</vt:lpstr>
      <vt:lpstr>Pitch angle scattering by multiple discontinuities</vt:lpstr>
      <vt:lpstr>Conclusion</vt:lpstr>
      <vt:lpstr>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 Parker Solar Probe vs ARTEMIS Observations</dc:title>
  <dc:creator>Zijin Zhang; Anton V. Artemyev; Vassilis Angelopoulos; Chen Shi; Zesen Huang</dc:creator>
  <cp:keywords/>
  <cp:lastModifiedBy>Zijin Zhang</cp:lastModifiedBy>
  <cp:revision>67</cp:revision>
  <dcterms:created xsi:type="dcterms:W3CDTF">2024-02-29T22:45:56Z</dcterms:created>
  <dcterms:modified xsi:type="dcterms:W3CDTF">2024-11-01T05:58:54Z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SPARTHB</vt:lpwstr>
  </property>
  <property fmtid="{D5CDD505-2E9C-101B-9397-08002B2CF9AE}" pid="12" name="toc-title">
    <vt:lpwstr>Table of contents</vt:lpwstr>
  </property>
</Properties>
</file>